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modernComment_143_CE0F561D.xml" ContentType="application/vnd.ms-powerpoint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4"/>
  </p:sldMasterIdLst>
  <p:notesMasterIdLst>
    <p:notesMasterId r:id="rId53"/>
  </p:notesMasterIdLst>
  <p:sldIdLst>
    <p:sldId id="307" r:id="rId5"/>
    <p:sldId id="347" r:id="rId6"/>
    <p:sldId id="348" r:id="rId7"/>
    <p:sldId id="319" r:id="rId8"/>
    <p:sldId id="308" r:id="rId9"/>
    <p:sldId id="320" r:id="rId10"/>
    <p:sldId id="322" r:id="rId11"/>
    <p:sldId id="276" r:id="rId12"/>
    <p:sldId id="278" r:id="rId13"/>
    <p:sldId id="280" r:id="rId14"/>
    <p:sldId id="282" r:id="rId15"/>
    <p:sldId id="283" r:id="rId16"/>
    <p:sldId id="284" r:id="rId17"/>
    <p:sldId id="285" r:id="rId18"/>
    <p:sldId id="286" r:id="rId19"/>
    <p:sldId id="324" r:id="rId20"/>
    <p:sldId id="323" r:id="rId21"/>
    <p:sldId id="291" r:id="rId22"/>
    <p:sldId id="292" r:id="rId23"/>
    <p:sldId id="293" r:id="rId24"/>
    <p:sldId id="294" r:id="rId25"/>
    <p:sldId id="295" r:id="rId26"/>
    <p:sldId id="325" r:id="rId27"/>
    <p:sldId id="326" r:id="rId28"/>
    <p:sldId id="296" r:id="rId29"/>
    <p:sldId id="328" r:id="rId30"/>
    <p:sldId id="329" r:id="rId31"/>
    <p:sldId id="330" r:id="rId32"/>
    <p:sldId id="334" r:id="rId33"/>
    <p:sldId id="335" r:id="rId34"/>
    <p:sldId id="327" r:id="rId35"/>
    <p:sldId id="298" r:id="rId36"/>
    <p:sldId id="299" r:id="rId37"/>
    <p:sldId id="300" r:id="rId38"/>
    <p:sldId id="345" r:id="rId39"/>
    <p:sldId id="346" r:id="rId40"/>
    <p:sldId id="301" r:id="rId41"/>
    <p:sldId id="302" r:id="rId42"/>
    <p:sldId id="303" r:id="rId43"/>
    <p:sldId id="305" r:id="rId44"/>
    <p:sldId id="343" r:id="rId45"/>
    <p:sldId id="342" r:id="rId46"/>
    <p:sldId id="341" r:id="rId47"/>
    <p:sldId id="340" r:id="rId48"/>
    <p:sldId id="316" r:id="rId49"/>
    <p:sldId id="317" r:id="rId50"/>
    <p:sldId id="312" r:id="rId51"/>
    <p:sldId id="318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909737C-192F-80E3-03BF-2EBE983537B9}" name="Kyuri Park" initials="KP" userId="Kyuri Park" providerId="None"/>
  <p188:author id="{565602E9-0588-5379-6161-B41DD868DCFB}" name="Park Kyurhee" initials="PK" userId="42da5bc847ef59e4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CFC5"/>
    <a:srgbClr val="F5C007"/>
    <a:srgbClr val="FDEB03"/>
    <a:srgbClr val="FBE100"/>
    <a:srgbClr val="F9EB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90" autoAdjust="0"/>
    <p:restoredTop sz="83961"/>
  </p:normalViewPr>
  <p:slideViewPr>
    <p:cSldViewPr snapToGrid="0">
      <p:cViewPr varScale="1">
        <p:scale>
          <a:sx n="91" d="100"/>
          <a:sy n="91" d="100"/>
        </p:scale>
        <p:origin x="8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microsoft.com/office/2018/10/relationships/authors" Target="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comments/modernComment_143_CE0F561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35D1731-B055-6640-A6AB-73B89B2A37E1}" authorId="{5909737C-192F-80E3-03BF-2EBE983537B9}" created="2022-01-03T23:08:50.080">
    <pc:sldMkLst xmlns:pc="http://schemas.microsoft.com/office/powerpoint/2013/main/command">
      <pc:docMk/>
      <pc:sldMk cId="3457111581" sldId="323"/>
    </pc:sldMkLst>
    <p188:txBody>
      <a:bodyPr/>
      <a:lstStyle/>
      <a:p>
        <a:r>
          <a:rPr lang="en-US"/>
          <a:t>I kept the following three slides under “Installing Python” as the original ppt file (the first one you sent). I think this makes sense but if not, keep them separately under “Running Python”! :-)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A9FFE-BFFF-4093-A840-392C7FBC310F}" type="datetimeFigureOut">
              <a:rPr lang="nl-NL" smtClean="0"/>
              <a:t>26-01-2023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556F94-8AA8-4EBB-B6D2-B01071EA172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35347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56F94-8AA8-4EBB-B6D2-B01071EA1723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13488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0afe03fdf_42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80afe03fdf_42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0afe03fdf_4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0afe03fdf_4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5596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0f1754bd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0f1754bd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b3187ed9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b3187ed9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0f1754bdf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0f1754bdf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0f1754bdf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0f1754bdf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0f15237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0f152378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b3187ed98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b3187ed98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0f1754bdf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0f1754bdf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35914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586a91ea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586a91ea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56F94-8AA8-4EBB-B6D2-B01071EA1723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44884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586a91ea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586a91ea0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0f1754bdf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0f1754bdf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0f1754bdf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0f1754bdf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0f1754bdf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0f1754bdf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0f1754bdf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0f1754bdf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0f152378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0f152378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0afe03fdf_4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0afe03fdf_4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0afe03fdf_4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0afe03fdf_4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0afe03fdf_4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0afe03fdf_4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80afe03fdf_4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80afe03fdf_42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0afe03fdf_4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80afe03fdf_42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80afe03fdf_4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80afe03fdf_4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80afe03fdf_4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80afe03fdf_42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0AD06-7432-4AD3-86E6-70756F60224D}" type="datetimeFigureOut">
              <a:rPr lang="nl-NL" smtClean="0"/>
              <a:t>26-01-2023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DABEF-6377-4E9D-AFDE-D7B3D5785A8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19414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0AD06-7432-4AD3-86E6-70756F60224D}" type="datetimeFigureOut">
              <a:rPr lang="nl-NL" smtClean="0"/>
              <a:t>26-01-2023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DABEF-6377-4E9D-AFDE-D7B3D5785A8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9335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0AD06-7432-4AD3-86E6-70756F60224D}" type="datetimeFigureOut">
              <a:rPr lang="nl-NL" smtClean="0"/>
              <a:t>26-01-2023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DABEF-6377-4E9D-AFDE-D7B3D5785A8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59790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42763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0AD06-7432-4AD3-86E6-70756F60224D}" type="datetimeFigureOut">
              <a:rPr lang="nl-NL" smtClean="0"/>
              <a:t>26-01-2023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DABEF-6377-4E9D-AFDE-D7B3D5785A8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061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0AD06-7432-4AD3-86E6-70756F60224D}" type="datetimeFigureOut">
              <a:rPr lang="nl-NL" smtClean="0"/>
              <a:t>26-01-2023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DABEF-6377-4E9D-AFDE-D7B3D5785A8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4808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0AD06-7432-4AD3-86E6-70756F60224D}" type="datetimeFigureOut">
              <a:rPr lang="nl-NL" smtClean="0"/>
              <a:t>26-01-2023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DABEF-6377-4E9D-AFDE-D7B3D5785A8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63312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0AD06-7432-4AD3-86E6-70756F60224D}" type="datetimeFigureOut">
              <a:rPr lang="nl-NL" smtClean="0"/>
              <a:t>26-01-2023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DABEF-6377-4E9D-AFDE-D7B3D5785A8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6687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0AD06-7432-4AD3-86E6-70756F60224D}" type="datetimeFigureOut">
              <a:rPr lang="nl-NL" smtClean="0"/>
              <a:t>26-01-2023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DABEF-6377-4E9D-AFDE-D7B3D5785A8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154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0AD06-7432-4AD3-86E6-70756F60224D}" type="datetimeFigureOut">
              <a:rPr lang="nl-NL" smtClean="0"/>
              <a:t>26-01-2023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DABEF-6377-4E9D-AFDE-D7B3D5785A8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7506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0AD06-7432-4AD3-86E6-70756F60224D}" type="datetimeFigureOut">
              <a:rPr lang="nl-NL" smtClean="0"/>
              <a:t>26-01-2023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DABEF-6377-4E9D-AFDE-D7B3D5785A8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935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0AD06-7432-4AD3-86E6-70756F60224D}" type="datetimeFigureOut">
              <a:rPr lang="nl-NL" smtClean="0"/>
              <a:t>26-01-2023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DABEF-6377-4E9D-AFDE-D7B3D5785A8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51095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0AD06-7432-4AD3-86E6-70756F60224D}" type="datetimeFigureOut">
              <a:rPr lang="nl-NL" smtClean="0"/>
              <a:t>26-01-2023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2DABEF-6377-4E9D-AFDE-D7B3D5785A8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9038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3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3_CE0F561D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menti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aconda.com/download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2JeoNlCcLOM" TargetMode="External"/><Relationship Id="rId2" Type="http://schemas.openxmlformats.org/officeDocument/2006/relationships/hyperlink" Target="https://www.youtube.com/watch?v=aN6OVm0mTHo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.org/try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jupyter.org/try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mentimeter.com/s/2c3817841872ff05dd4d8d8c101e7094/60e73b8a9081/edit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blimetext.com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hyperlink" Target="https://www.tutorialspoint.com/sublime_text/index.htm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towardsdatascience.com/15-tips-and-tricks-to-use-jupyter-notebook-more-efficiently-ef05ede4e4b9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C83F9D7D-8B7D-49DF-AA94-0A9A8D671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838596" y="1327668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49F1A7E4-819D-4D21-8E8B-32671A9F9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274246" y="753376"/>
            <a:ext cx="5353835" cy="5353835"/>
          </a:xfrm>
          <a:custGeom>
            <a:avLst/>
            <a:gdLst>
              <a:gd name="connsiteX0" fmla="*/ 690507 w 5353835"/>
              <a:gd name="connsiteY0" fmla="*/ 5273742 h 5353835"/>
              <a:gd name="connsiteX1" fmla="*/ 4938299 w 5353835"/>
              <a:gd name="connsiteY1" fmla="*/ 5273742 h 5353835"/>
              <a:gd name="connsiteX2" fmla="*/ 4858206 w 5353835"/>
              <a:gd name="connsiteY2" fmla="*/ 5353835 h 5353835"/>
              <a:gd name="connsiteX3" fmla="*/ 770600 w 5353835"/>
              <a:gd name="connsiteY3" fmla="*/ 5353835 h 5353835"/>
              <a:gd name="connsiteX4" fmla="*/ 433255 w 5353835"/>
              <a:gd name="connsiteY4" fmla="*/ 80093 h 5353835"/>
              <a:gd name="connsiteX5" fmla="*/ 51334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58206 h 5353835"/>
              <a:gd name="connsiteX8" fmla="*/ 5273742 w 5353835"/>
              <a:gd name="connsiteY8" fmla="*/ 4938299 h 5353835"/>
              <a:gd name="connsiteX9" fmla="*/ 5273742 w 5353835"/>
              <a:gd name="connsiteY9" fmla="*/ 80093 h 5353835"/>
              <a:gd name="connsiteX10" fmla="*/ 0 w 5353835"/>
              <a:gd name="connsiteY10" fmla="*/ 513348 h 5353835"/>
              <a:gd name="connsiteX11" fmla="*/ 80093 w 5353835"/>
              <a:gd name="connsiteY11" fmla="*/ 433255 h 5353835"/>
              <a:gd name="connsiteX12" fmla="*/ 80093 w 5353835"/>
              <a:gd name="connsiteY12" fmla="*/ 4663328 h 5353835"/>
              <a:gd name="connsiteX13" fmla="*/ 0 w 5353835"/>
              <a:gd name="connsiteY13" fmla="*/ 4583235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26E806-C7A7-4763-A1F2-57001EDA93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5883" y="2051291"/>
            <a:ext cx="5228928" cy="3423199"/>
          </a:xfrm>
          <a:noFill/>
        </p:spPr>
        <p:txBody>
          <a:bodyPr>
            <a:noAutofit/>
          </a:bodyPr>
          <a:lstStyle/>
          <a:p>
            <a:r>
              <a:rPr lang="en-US" sz="4400" dirty="0">
                <a:solidFill>
                  <a:srgbClr val="080808"/>
                </a:solidFill>
              </a:rPr>
              <a:t> </a:t>
            </a:r>
            <a:r>
              <a:rPr lang="en-US" sz="4800" b="1" dirty="0">
                <a:solidFill>
                  <a:srgbClr val="080808"/>
                </a:solidFill>
              </a:rPr>
              <a:t>Introduction </a:t>
            </a:r>
          </a:p>
          <a:p>
            <a:r>
              <a:rPr lang="en-US" sz="4800" b="1" dirty="0">
                <a:solidFill>
                  <a:srgbClr val="080808"/>
                </a:solidFill>
              </a:rPr>
              <a:t>to Python</a:t>
            </a:r>
          </a:p>
          <a:p>
            <a:endParaRPr lang="en-US" sz="4400" b="1" dirty="0">
              <a:solidFill>
                <a:srgbClr val="080808"/>
              </a:solidFill>
            </a:endParaRPr>
          </a:p>
          <a:p>
            <a:r>
              <a:rPr lang="en-US" dirty="0">
                <a:solidFill>
                  <a:srgbClr val="080808"/>
                </a:solidFill>
              </a:rPr>
              <a:t>Mahdi </a:t>
            </a:r>
            <a:r>
              <a:rPr lang="en-US" dirty="0" err="1">
                <a:solidFill>
                  <a:srgbClr val="080808"/>
                </a:solidFill>
              </a:rPr>
              <a:t>Shafiee</a:t>
            </a:r>
            <a:r>
              <a:rPr lang="en-US" dirty="0">
                <a:solidFill>
                  <a:srgbClr val="080808"/>
                </a:solidFill>
              </a:rPr>
              <a:t> </a:t>
            </a:r>
            <a:r>
              <a:rPr lang="en-US" dirty="0" err="1">
                <a:solidFill>
                  <a:srgbClr val="080808"/>
                </a:solidFill>
              </a:rPr>
              <a:t>Kamalabad</a:t>
            </a:r>
            <a:endParaRPr lang="en-US" dirty="0">
              <a:solidFill>
                <a:srgbClr val="080808"/>
              </a:solidFill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D6E3EFD-925A-40CD-8E14-FDD4E6DDC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7170340" cy="5062213"/>
          </a:xfrm>
          <a:custGeom>
            <a:avLst/>
            <a:gdLst>
              <a:gd name="connsiteX0" fmla="*/ 7170340 w 7170340"/>
              <a:gd name="connsiteY0" fmla="*/ 0 h 5062213"/>
              <a:gd name="connsiteX1" fmla="*/ 7170340 w 7170340"/>
              <a:gd name="connsiteY1" fmla="*/ 2954084 h 5062213"/>
              <a:gd name="connsiteX2" fmla="*/ 5062211 w 7170340"/>
              <a:gd name="connsiteY2" fmla="*/ 5062213 h 5062213"/>
              <a:gd name="connsiteX3" fmla="*/ 0 w 7170340"/>
              <a:gd name="connsiteY3" fmla="*/ 2 h 506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70340" h="5062213">
                <a:moveTo>
                  <a:pt x="7170340" y="0"/>
                </a:moveTo>
                <a:lnTo>
                  <a:pt x="7170340" y="2954084"/>
                </a:lnTo>
                <a:lnTo>
                  <a:pt x="5062211" y="5062213"/>
                </a:lnTo>
                <a:lnTo>
                  <a:pt x="0" y="2"/>
                </a:lnTo>
                <a:close/>
              </a:path>
            </a:pathLst>
          </a:cu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5BA70B71-8843-1841-85AF-19498E31A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59917">
            <a:off x="819165" y="319413"/>
            <a:ext cx="2531816" cy="2525486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3A91C067-F707-44D1-A9C2-9913E6ADC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11832" y="4010957"/>
            <a:ext cx="870888" cy="87088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2329D9A-3D48-4B69-939D-2A480F14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61203" y="5394406"/>
            <a:ext cx="856138" cy="85613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D5CC4CB-7B78-480A-A0AE-A8A35C08E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314455" y="5398229"/>
            <a:ext cx="381459" cy="38145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51">
            <a:extLst>
              <a:ext uri="{FF2B5EF4-FFF2-40B4-BE49-F238E27FC236}">
                <a16:creationId xmlns:a16="http://schemas.microsoft.com/office/drawing/2014/main" id="{DC580C66-5435-4F00-873E-679D3D504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675779" y="5848285"/>
            <a:ext cx="714978" cy="71497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B4AFD177-1A38-4FAE-87D4-840AE22C86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2600" y="5474491"/>
            <a:ext cx="2767017" cy="1383509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103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F42A8-81C5-46E0-91EF-B9A15396D563}"/>
              </a:ext>
            </a:extLst>
          </p:cNvPr>
          <p:cNvSpPr txBox="1"/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434343"/>
              </a:buClr>
              <a:buSzPts val="2900"/>
            </a:pP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Montserrat"/>
              </a:rPr>
              <a:t>Why Choose Python?</a:t>
            </a:r>
          </a:p>
        </p:txBody>
      </p:sp>
      <p:sp>
        <p:nvSpPr>
          <p:cNvPr id="246" name="Google Shape;246;p37"/>
          <p:cNvSpPr txBox="1">
            <a:spLocks noGrp="1"/>
          </p:cNvSpPr>
          <p:nvPr>
            <p:ph type="body" idx="1"/>
          </p:nvPr>
        </p:nvSpPr>
        <p:spPr>
          <a:xfrm>
            <a:off x="643467" y="1782981"/>
            <a:ext cx="10905066" cy="4393982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sz="2000" dirty="0">
                <a:sym typeface="Montserrat"/>
              </a:rPr>
              <a:t>Designed for clear and logical code that is easy to read and learn.</a:t>
            </a: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endParaRPr lang="en-US" sz="2000" dirty="0">
              <a:sym typeface="Montserrat"/>
            </a:endParaRP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sz="2000" i="0" dirty="0">
                <a:effectLst/>
              </a:rPr>
              <a:t> It</a:t>
            </a:r>
            <a:r>
              <a:rPr lang="en-US" sz="2000" dirty="0"/>
              <a:t> has a simple syntax.</a:t>
            </a:r>
          </a:p>
          <a:p>
            <a:pPr marL="990570" lvl="1" indent="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None/>
            </a:pPr>
            <a:endParaRPr lang="en-US" sz="2000" dirty="0">
              <a:sym typeface="Montserrat"/>
            </a:endParaRP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sz="2000" dirty="0">
                <a:sym typeface="Montserrat"/>
              </a:rPr>
              <a:t>Lots of existing libraries and frameworks written in Python allow users to apply Python to a wide variety of tasks.</a:t>
            </a: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endParaRPr lang="en-US" sz="2000" dirty="0">
              <a:sym typeface="Montserrat"/>
            </a:endParaRP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sz="2000" dirty="0"/>
              <a:t>Can be easily written and executed much faster than other programming languages.</a:t>
            </a: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endParaRPr lang="en-US" sz="2000" dirty="0">
              <a:sym typeface="Montserrat"/>
            </a:endParaRP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sz="2000" dirty="0">
                <a:sym typeface="Montserrat"/>
              </a:rPr>
              <a:t>Great documentation online:</a:t>
            </a:r>
          </a:p>
          <a:p>
            <a:pPr marL="1600154" lvl="2" indent="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None/>
            </a:pPr>
            <a:r>
              <a:rPr lang="en-US" i="1" dirty="0">
                <a:sym typeface="Montserrat"/>
                <a:hlinkClick r:id="rId3"/>
              </a:rPr>
              <a:t>docs.python.org/3</a:t>
            </a:r>
            <a:endParaRPr lang="en-US" i="1" dirty="0">
              <a:sym typeface="Montserrat"/>
            </a:endParaRP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endParaRPr lang="en-US" sz="2000" dirty="0">
              <a:sym typeface="Montserrat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Isosceles Triangle 12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Isosceles Triangle 12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EC4E60-5DEC-5A46-90F1-0AB4D511F9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 txBox="1">
            <a:spLocks noGrp="1"/>
          </p:cNvSpPr>
          <p:nvPr>
            <p:ph type="body" idx="1"/>
          </p:nvPr>
        </p:nvSpPr>
        <p:spPr>
          <a:xfrm>
            <a:off x="674893" y="2127722"/>
            <a:ext cx="9413987" cy="283962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indent="-228600"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endParaRPr lang="en-US" sz="2400" dirty="0">
              <a:sym typeface="Montserrat"/>
            </a:endParaRPr>
          </a:p>
          <a:p>
            <a:pPr marL="21165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None/>
            </a:pPr>
            <a:r>
              <a:rPr lang="en-US" dirty="0">
                <a:sym typeface="Montserrat"/>
              </a:rPr>
              <a:t>We first focus on “</a:t>
            </a:r>
            <a:r>
              <a:rPr lang="en-US" b="1" dirty="0">
                <a:sym typeface="Montserrat"/>
              </a:rPr>
              <a:t>base</a:t>
            </a:r>
            <a:r>
              <a:rPr lang="en-US" dirty="0">
                <a:sym typeface="Montserrat"/>
              </a:rPr>
              <a:t>” Python, </a:t>
            </a:r>
          </a:p>
          <a:p>
            <a:pPr marL="21165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None/>
            </a:pPr>
            <a:r>
              <a:rPr lang="en-US" dirty="0">
                <a:sym typeface="Montserrat"/>
              </a:rPr>
              <a:t>which consists of the core components of the language, and</a:t>
            </a:r>
          </a:p>
          <a:p>
            <a:pPr marL="21165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None/>
            </a:pPr>
            <a:r>
              <a:rPr lang="en-US" dirty="0">
                <a:sym typeface="Montserrat"/>
              </a:rPr>
              <a:t>writing scripts and small programs.</a:t>
            </a: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endParaRPr lang="en-US" dirty="0">
              <a:sym typeface="Montserrat"/>
            </a:endParaRPr>
          </a:p>
        </p:txBody>
      </p:sp>
      <p:sp>
        <p:nvSpPr>
          <p:cNvPr id="264" name="Rectangle 202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Graphic 73" descr="Books">
            <a:extLst>
              <a:ext uri="{FF2B5EF4-FFF2-40B4-BE49-F238E27FC236}">
                <a16:creationId xmlns:a16="http://schemas.microsoft.com/office/drawing/2014/main" id="{58744F42-0E63-4657-BE35-F1C5EDF62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BB776B-EEA1-F348-BDA5-A25A2031DF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55" y="6194185"/>
            <a:ext cx="1691260" cy="57460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14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2665E3-EB35-CE4B-BEA8-6DC60A41607C}"/>
              </a:ext>
            </a:extLst>
          </p:cNvPr>
          <p:cNvSpPr/>
          <p:nvPr/>
        </p:nvSpPr>
        <p:spPr>
          <a:xfrm>
            <a:off x="643467" y="321734"/>
            <a:ext cx="6901193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434343"/>
              </a:buClr>
              <a:buSzPts val="2900"/>
            </a:pP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Montserrat"/>
              </a:rPr>
              <a:t>What can you do with Python?</a:t>
            </a:r>
          </a:p>
        </p:txBody>
      </p:sp>
      <p:sp>
        <p:nvSpPr>
          <p:cNvPr id="270" name="Google Shape;270;p40"/>
          <p:cNvSpPr txBox="1">
            <a:spLocks noGrp="1"/>
          </p:cNvSpPr>
          <p:nvPr>
            <p:ph type="body" idx="1"/>
          </p:nvPr>
        </p:nvSpPr>
        <p:spPr>
          <a:xfrm>
            <a:off x="643468" y="1782981"/>
            <a:ext cx="6901193" cy="4393982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380985" indent="-228600"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endParaRPr lang="en-US" sz="2000" dirty="0">
              <a:sym typeface="Montserrat"/>
            </a:endParaRPr>
          </a:p>
          <a:p>
            <a:pPr marL="761970" lvl="1" indent="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None/>
            </a:pPr>
            <a:r>
              <a:rPr lang="en-US" dirty="0">
                <a:sym typeface="Montserrat"/>
              </a:rPr>
              <a:t>	Automate simple tasks </a:t>
            </a:r>
          </a:p>
          <a:p>
            <a:pPr marL="761970" lvl="1" indent="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None/>
            </a:pPr>
            <a:endParaRPr lang="en-US" b="1" dirty="0">
              <a:sym typeface="Montserrat"/>
            </a:endParaRPr>
          </a:p>
          <a:p>
            <a:pPr lvl="2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dirty="0">
                <a:sym typeface="Montserrat"/>
              </a:rPr>
              <a:t>Searching for files and editing them</a:t>
            </a:r>
          </a:p>
          <a:p>
            <a:pPr lvl="2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dirty="0">
                <a:sym typeface="Montserrat"/>
              </a:rPr>
              <a:t>Scraping information from a website</a:t>
            </a:r>
          </a:p>
          <a:p>
            <a:pPr lvl="2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dirty="0">
                <a:sym typeface="Montserrat"/>
              </a:rPr>
              <a:t>Reading and editing excel files</a:t>
            </a:r>
          </a:p>
          <a:p>
            <a:pPr lvl="2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dirty="0">
                <a:sym typeface="Montserrat"/>
              </a:rPr>
              <a:t>Working with PDFs</a:t>
            </a:r>
          </a:p>
          <a:p>
            <a:pPr lvl="2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dirty="0">
                <a:sym typeface="Montserrat"/>
              </a:rPr>
              <a:t>Writing emails and text messages</a:t>
            </a:r>
          </a:p>
          <a:p>
            <a:pPr lvl="2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dirty="0">
                <a:sym typeface="Montserrat"/>
              </a:rPr>
              <a:t>Filling out forms</a:t>
            </a:r>
          </a:p>
        </p:txBody>
      </p:sp>
      <p:sp>
        <p:nvSpPr>
          <p:cNvPr id="149" name="Isosceles Triangle 14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 descr="Robot">
            <a:extLst>
              <a:ext uri="{FF2B5EF4-FFF2-40B4-BE49-F238E27FC236}">
                <a16:creationId xmlns:a16="http://schemas.microsoft.com/office/drawing/2014/main" id="{B66081F8-71E2-064C-9C54-816080F33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0780" y="1780201"/>
            <a:ext cx="3297598" cy="3297598"/>
          </a:xfrm>
          <a:prstGeom prst="rect">
            <a:avLst/>
          </a:prstGeom>
        </p:spPr>
      </p:pic>
      <p:grpSp>
        <p:nvGrpSpPr>
          <p:cNvPr id="153" name="Group 152">
            <a:extLst>
              <a:ext uri="{FF2B5EF4-FFF2-40B4-BE49-F238E27FC236}">
                <a16:creationId xmlns:a16="http://schemas.microsoft.com/office/drawing/2014/main" id="{912209CB-3E4C-43AE-B507-08269FAE8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4720" y="0"/>
            <a:ext cx="1097280" cy="1097280"/>
            <a:chOff x="11094720" y="0"/>
            <a:chExt cx="1097280" cy="1097280"/>
          </a:xfrm>
        </p:grpSpPr>
        <p:sp>
          <p:nvSpPr>
            <p:cNvPr id="154" name="Isosceles Triangle 153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BCB7912-FEA6-4C89-8E9B-D95EF1564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479347B-1BB8-0F4F-8C12-8976F3A74B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9562BF1-600C-B748-8FF5-65C12F90020D}"/>
              </a:ext>
            </a:extLst>
          </p:cNvPr>
          <p:cNvSpPr/>
          <p:nvPr/>
        </p:nvSpPr>
        <p:spPr>
          <a:xfrm>
            <a:off x="643467" y="321734"/>
            <a:ext cx="6901193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434343"/>
              </a:buClr>
              <a:buSzPts val="2900"/>
            </a:pP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Montserrat"/>
              </a:rPr>
              <a:t>What can you do with Python?</a:t>
            </a:r>
          </a:p>
        </p:txBody>
      </p:sp>
      <p:sp>
        <p:nvSpPr>
          <p:cNvPr id="278" name="Google Shape;278;p41"/>
          <p:cNvSpPr txBox="1">
            <a:spLocks noGrp="1"/>
          </p:cNvSpPr>
          <p:nvPr>
            <p:ph type="body" idx="1"/>
          </p:nvPr>
        </p:nvSpPr>
        <p:spPr>
          <a:xfrm>
            <a:off x="643468" y="1782981"/>
            <a:ext cx="6901193" cy="4393982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380985" indent="-228600"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endParaRPr lang="en-US" sz="2000" dirty="0">
              <a:sym typeface="Montserrat"/>
            </a:endParaRPr>
          </a:p>
          <a:p>
            <a:pPr indent="-228600"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endParaRPr lang="en-US" sz="2000" dirty="0">
              <a:sym typeface="Montserrat"/>
            </a:endParaRPr>
          </a:p>
          <a:p>
            <a:pPr marL="990570" lvl="1" indent="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None/>
            </a:pPr>
            <a:r>
              <a:rPr lang="en-US" dirty="0">
                <a:sym typeface="Montserrat"/>
              </a:rPr>
              <a:t>Data Science and Machine Learning</a:t>
            </a:r>
          </a:p>
          <a:p>
            <a:pPr marL="990570" lvl="1" indent="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None/>
            </a:pPr>
            <a:endParaRPr lang="en-US" dirty="0">
              <a:sym typeface="Montserrat"/>
            </a:endParaRPr>
          </a:p>
          <a:p>
            <a:pPr lvl="2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dirty="0">
                <a:sym typeface="Montserrat"/>
              </a:rPr>
              <a:t>Analyze large data files</a:t>
            </a:r>
          </a:p>
          <a:p>
            <a:pPr lvl="2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dirty="0">
                <a:sym typeface="Montserrat"/>
              </a:rPr>
              <a:t>Create visualizations</a:t>
            </a:r>
          </a:p>
          <a:p>
            <a:pPr lvl="2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dirty="0">
                <a:sym typeface="Montserrat"/>
              </a:rPr>
              <a:t>Perform machine learning tasks</a:t>
            </a:r>
          </a:p>
          <a:p>
            <a:pPr lvl="2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dirty="0">
                <a:sym typeface="Montserrat"/>
              </a:rPr>
              <a:t>Create and run predictive algorithms</a:t>
            </a:r>
          </a:p>
        </p:txBody>
      </p:sp>
      <p:sp>
        <p:nvSpPr>
          <p:cNvPr id="159" name="Isosceles Triangle 15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4" name="Graphic 153" descr="Head with Gears">
            <a:extLst>
              <a:ext uri="{FF2B5EF4-FFF2-40B4-BE49-F238E27FC236}">
                <a16:creationId xmlns:a16="http://schemas.microsoft.com/office/drawing/2014/main" id="{E2F6E5C6-7E06-4452-A451-AE8E983D9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19869" y="1714668"/>
            <a:ext cx="3428663" cy="3428663"/>
          </a:xfrm>
          <a:prstGeom prst="rect">
            <a:avLst/>
          </a:prstGeom>
        </p:spPr>
      </p:pic>
      <p:grpSp>
        <p:nvGrpSpPr>
          <p:cNvPr id="163" name="Group 162">
            <a:extLst>
              <a:ext uri="{FF2B5EF4-FFF2-40B4-BE49-F238E27FC236}">
                <a16:creationId xmlns:a16="http://schemas.microsoft.com/office/drawing/2014/main" id="{912209CB-3E4C-43AE-B507-08269FAE8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4720" y="0"/>
            <a:ext cx="1097280" cy="1097280"/>
            <a:chOff x="11094720" y="0"/>
            <a:chExt cx="1097280" cy="1097280"/>
          </a:xfrm>
        </p:grpSpPr>
        <p:sp>
          <p:nvSpPr>
            <p:cNvPr id="164" name="Isosceles Triangle 163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7BCB7912-FEA6-4C89-8E9B-D95EF1564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0F7E6AD-E27F-5A47-9AC0-B2C18A8202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FA366754-A2F4-475B-8217-AB06F5F15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322BF2F0-5264-48F8-8780-73D64DE84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Isosceles Triangle 194">
              <a:extLst>
                <a:ext uri="{FF2B5EF4-FFF2-40B4-BE49-F238E27FC236}">
                  <a16:creationId xmlns:a16="http://schemas.microsoft.com/office/drawing/2014/main" id="{7DC5FF32-A8FD-4F1B-B8D3-3D226716C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FCD8C105-4BCA-8240-A2ED-E52DC66578A6}"/>
              </a:ext>
            </a:extLst>
          </p:cNvPr>
          <p:cNvSpPr/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434343"/>
              </a:buClr>
              <a:buSzPts val="2900"/>
            </a:pP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Montserrat"/>
              </a:rPr>
              <a:t>What can you do with Python?</a:t>
            </a:r>
          </a:p>
        </p:txBody>
      </p:sp>
      <p:sp>
        <p:nvSpPr>
          <p:cNvPr id="286" name="Google Shape;286;p42"/>
          <p:cNvSpPr txBox="1">
            <a:spLocks noGrp="1"/>
          </p:cNvSpPr>
          <p:nvPr>
            <p:ph type="body" idx="1"/>
          </p:nvPr>
        </p:nvSpPr>
        <p:spPr>
          <a:xfrm>
            <a:off x="643468" y="1782981"/>
            <a:ext cx="7213599" cy="4393982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380985" indent="-228600"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endParaRPr lang="en-US" sz="2000" dirty="0">
              <a:sym typeface="Montserrat"/>
            </a:endParaRPr>
          </a:p>
          <a:p>
            <a:pPr marL="761970" lvl="1" indent="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None/>
            </a:pPr>
            <a:r>
              <a:rPr lang="en-US" dirty="0">
                <a:sym typeface="Montserrat"/>
              </a:rPr>
              <a:t>Create websites</a:t>
            </a:r>
          </a:p>
          <a:p>
            <a:pPr marL="761970" lvl="1" indent="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None/>
            </a:pPr>
            <a:endParaRPr lang="en-US" dirty="0">
              <a:sym typeface="Montserrat"/>
            </a:endParaRPr>
          </a:p>
          <a:p>
            <a:pPr lvl="2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dirty="0">
                <a:sym typeface="Montserrat"/>
              </a:rPr>
              <a:t>Use web frameworks such as Django and Flask to handle the backend of a website and user data</a:t>
            </a:r>
          </a:p>
          <a:p>
            <a:pPr lvl="2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dirty="0">
                <a:sym typeface="Montserrat"/>
              </a:rPr>
              <a:t>Create interactive dashboards for users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97" name="Isosceles Triangle 19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Graphic 2" descr="Laptop">
            <a:extLst>
              <a:ext uri="{FF2B5EF4-FFF2-40B4-BE49-F238E27FC236}">
                <a16:creationId xmlns:a16="http://schemas.microsoft.com/office/drawing/2014/main" id="{5A484433-136E-7B4C-9A4A-71022EF94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32318" y="1782981"/>
            <a:ext cx="3416214" cy="34162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E4FDD4-9A2F-5749-ADB2-A0663EE0F5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>
            <a:spLocks noGrp="1"/>
          </p:cNvSpPr>
          <p:nvPr>
            <p:ph type="body" idx="1"/>
          </p:nvPr>
        </p:nvSpPr>
        <p:spPr>
          <a:xfrm>
            <a:off x="1136428" y="1516174"/>
            <a:ext cx="7177838" cy="345061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380985" indent="0">
              <a:lnSpc>
                <a:spcPct val="150000"/>
              </a:lnSpc>
              <a:spcAft>
                <a:spcPts val="600"/>
              </a:spcAft>
              <a:buClr>
                <a:srgbClr val="434343"/>
              </a:buClr>
              <a:buSzPts val="2900"/>
              <a:buNone/>
            </a:pPr>
            <a:r>
              <a:rPr lang="en-US" sz="2400" dirty="0">
                <a:sym typeface="Montserrat"/>
              </a:rPr>
              <a:t>Once you understand the base Python and begin working with a few libraries, you’ll quickly start to see Python's vast potential for your own projects!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Graphic 105" descr="Programmer">
            <a:extLst>
              <a:ext uri="{FF2B5EF4-FFF2-40B4-BE49-F238E27FC236}">
                <a16:creationId xmlns:a16="http://schemas.microsoft.com/office/drawing/2014/main" id="{3121BAA5-0F9A-4E00-A27C-822D59D4D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123804-DEA4-4D44-BDC7-2C2FAC6E93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86" y="6106618"/>
            <a:ext cx="1691260" cy="57460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DCA009D-6813-4042-8974-6F644CD2DA05}"/>
              </a:ext>
            </a:extLst>
          </p:cNvPr>
          <p:cNvSpPr txBox="1">
            <a:spLocks/>
          </p:cNvSpPr>
          <p:nvPr/>
        </p:nvSpPr>
        <p:spPr>
          <a:xfrm>
            <a:off x="759171" y="1991477"/>
            <a:ext cx="10909643" cy="2073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450" indent="0" algn="ctr">
              <a:spcBef>
                <a:spcPts val="0"/>
              </a:spcBef>
              <a:buClr>
                <a:srgbClr val="434343"/>
              </a:buClr>
              <a:buSzPts val="2900"/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Strongly recommended to</a:t>
            </a:r>
          </a:p>
          <a:p>
            <a:pPr marL="44450" indent="0" algn="ctr">
              <a:spcBef>
                <a:spcPts val="0"/>
              </a:spcBef>
              <a:buClr>
                <a:srgbClr val="434343"/>
              </a:buClr>
              <a:buSzPts val="2900"/>
              <a:buNone/>
            </a:pPr>
            <a:endParaRPr lang="en-US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4450" indent="0" algn="ctr">
              <a:spcBef>
                <a:spcPts val="0"/>
              </a:spcBef>
              <a:buClr>
                <a:srgbClr val="434343"/>
              </a:buClr>
              <a:buSzPts val="2900"/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quick </a:t>
            </a:r>
            <a:r>
              <a:rPr lang="en-US" b="1" i="1" dirty="0">
                <a:latin typeface="Montserrat"/>
                <a:ea typeface="Montserrat"/>
                <a:cs typeface="Montserrat"/>
                <a:sym typeface="Montserrat"/>
              </a:rPr>
              <a:t>Google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or </a:t>
            </a:r>
            <a:r>
              <a:rPr lang="en-US" b="1" i="1" dirty="0" err="1">
                <a:latin typeface="Montserrat"/>
                <a:ea typeface="Montserrat"/>
                <a:cs typeface="Montserrat"/>
                <a:sym typeface="Montserrat"/>
              </a:rPr>
              <a:t>StackOverflow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search!</a:t>
            </a:r>
          </a:p>
          <a:p>
            <a:endParaRPr lang="nl-NL" sz="1100" dirty="0"/>
          </a:p>
        </p:txBody>
      </p:sp>
      <p:pic>
        <p:nvPicPr>
          <p:cNvPr id="20" name="Picture 19" descr="A picture containing logo&#10;&#10;Description automatically generated">
            <a:extLst>
              <a:ext uri="{FF2B5EF4-FFF2-40B4-BE49-F238E27FC236}">
                <a16:creationId xmlns:a16="http://schemas.microsoft.com/office/drawing/2014/main" id="{2F65E1D3-A351-514F-BFDA-500921E758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15" r="1305" b="28900"/>
          <a:stretch/>
        </p:blipFill>
        <p:spPr>
          <a:xfrm>
            <a:off x="2251149" y="4165842"/>
            <a:ext cx="2532975" cy="947218"/>
          </a:xfrm>
          <a:prstGeom prst="rect">
            <a:avLst/>
          </a:prstGeom>
        </p:spPr>
      </p:pic>
      <p:pic>
        <p:nvPicPr>
          <p:cNvPr id="29" name="Picture 28" descr="Logo, company name&#10;&#10;Description automatically generated">
            <a:extLst>
              <a:ext uri="{FF2B5EF4-FFF2-40B4-BE49-F238E27FC236}">
                <a16:creationId xmlns:a16="http://schemas.microsoft.com/office/drawing/2014/main" id="{86058DFE-7FC5-8B44-99D8-6413728494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9" t="30802" r="11009" b="29587"/>
          <a:stretch/>
        </p:blipFill>
        <p:spPr>
          <a:xfrm>
            <a:off x="6523016" y="3785520"/>
            <a:ext cx="4453468" cy="14282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287501-781A-1948-84F6-F589255F41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53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D5189306-04D9-4982-9EBE-938B344A1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102C4642-2AB4-49A1-89D9-3E5C01E99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1872577" y="1372793"/>
            <a:ext cx="6135300" cy="5537781"/>
          </a:xfrm>
          <a:custGeom>
            <a:avLst/>
            <a:gdLst>
              <a:gd name="connsiteX0" fmla="*/ 0 w 6135300"/>
              <a:gd name="connsiteY0" fmla="*/ 0 h 5537781"/>
              <a:gd name="connsiteX1" fmla="*/ 6135300 w 6135300"/>
              <a:gd name="connsiteY1" fmla="*/ 0 h 5537781"/>
              <a:gd name="connsiteX2" fmla="*/ 6135300 w 6135300"/>
              <a:gd name="connsiteY2" fmla="*/ 3548931 h 5537781"/>
              <a:gd name="connsiteX3" fmla="*/ 4146451 w 6135300"/>
              <a:gd name="connsiteY3" fmla="*/ 5537781 h 5537781"/>
              <a:gd name="connsiteX4" fmla="*/ 0 w 6135300"/>
              <a:gd name="connsiteY4" fmla="*/ 1391331 h 553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5300" h="5537781">
                <a:moveTo>
                  <a:pt x="0" y="0"/>
                </a:moveTo>
                <a:lnTo>
                  <a:pt x="6135300" y="0"/>
                </a:lnTo>
                <a:lnTo>
                  <a:pt x="6135300" y="3548931"/>
                </a:lnTo>
                <a:lnTo>
                  <a:pt x="4146451" y="5537781"/>
                </a:lnTo>
                <a:lnTo>
                  <a:pt x="0" y="1391331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82EAAEF9-78E9-4B67-93B4-CD09F7570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069931" y="-1536286"/>
            <a:ext cx="6135300" cy="6135298"/>
          </a:xfrm>
          <a:custGeom>
            <a:avLst/>
            <a:gdLst>
              <a:gd name="connsiteX0" fmla="*/ 0 w 6135300"/>
              <a:gd name="connsiteY0" fmla="*/ 3971712 h 6135298"/>
              <a:gd name="connsiteX1" fmla="*/ 3971712 w 6135300"/>
              <a:gd name="connsiteY1" fmla="*/ 0 h 6135298"/>
              <a:gd name="connsiteX2" fmla="*/ 6135300 w 6135300"/>
              <a:gd name="connsiteY2" fmla="*/ 0 h 6135298"/>
              <a:gd name="connsiteX3" fmla="*/ 6135300 w 6135300"/>
              <a:gd name="connsiteY3" fmla="*/ 6135298 h 6135298"/>
              <a:gd name="connsiteX4" fmla="*/ 0 w 6135300"/>
              <a:gd name="connsiteY4" fmla="*/ 6135298 h 613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5300" h="6135298">
                <a:moveTo>
                  <a:pt x="0" y="3971712"/>
                </a:moveTo>
                <a:lnTo>
                  <a:pt x="3971712" y="0"/>
                </a:lnTo>
                <a:lnTo>
                  <a:pt x="6135300" y="0"/>
                </a:lnTo>
                <a:lnTo>
                  <a:pt x="6135300" y="6135298"/>
                </a:lnTo>
                <a:lnTo>
                  <a:pt x="0" y="6135298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2CE23D09-8BA3-4FEE-892D-ACE847DC0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050242" y="292975"/>
            <a:ext cx="5056735" cy="9206602"/>
          </a:xfrm>
          <a:custGeom>
            <a:avLst/>
            <a:gdLst>
              <a:gd name="connsiteX0" fmla="*/ 0 w 5053652"/>
              <a:gd name="connsiteY0" fmla="*/ 209273 h 9200989"/>
              <a:gd name="connsiteX1" fmla="*/ 209274 w 5053652"/>
              <a:gd name="connsiteY1" fmla="*/ 0 h 9200989"/>
              <a:gd name="connsiteX2" fmla="*/ 5053652 w 5053652"/>
              <a:gd name="connsiteY2" fmla="*/ 4844379 h 9200989"/>
              <a:gd name="connsiteX3" fmla="*/ 697042 w 5053652"/>
              <a:gd name="connsiteY3" fmla="*/ 9200989 h 9200989"/>
              <a:gd name="connsiteX4" fmla="*/ 0 w 5053652"/>
              <a:gd name="connsiteY4" fmla="*/ 9200989 h 920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3652" h="9200989">
                <a:moveTo>
                  <a:pt x="0" y="209273"/>
                </a:moveTo>
                <a:lnTo>
                  <a:pt x="209274" y="0"/>
                </a:lnTo>
                <a:lnTo>
                  <a:pt x="5053652" y="4844379"/>
                </a:lnTo>
                <a:lnTo>
                  <a:pt x="697042" y="9200989"/>
                </a:lnTo>
                <a:lnTo>
                  <a:pt x="0" y="9200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6BFBE7AA-40DE-4FE5-B385-5CA874501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6 w 5353835"/>
              <a:gd name="connsiteY0" fmla="*/ 5273742 h 5353835"/>
              <a:gd name="connsiteX1" fmla="*/ 4927602 w 5353835"/>
              <a:gd name="connsiteY1" fmla="*/ 5273742 h 5353835"/>
              <a:gd name="connsiteX2" fmla="*/ 4847509 w 5353835"/>
              <a:gd name="connsiteY2" fmla="*/ 5353835 h 5353835"/>
              <a:gd name="connsiteX3" fmla="*/ 770599 w 5353835"/>
              <a:gd name="connsiteY3" fmla="*/ 5353835 h 5353835"/>
              <a:gd name="connsiteX4" fmla="*/ 422575 w 5353835"/>
              <a:gd name="connsiteY4" fmla="*/ 80093 h 5353835"/>
              <a:gd name="connsiteX5" fmla="*/ 50266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47509 h 5353835"/>
              <a:gd name="connsiteX8" fmla="*/ 5273742 w 5353835"/>
              <a:gd name="connsiteY8" fmla="*/ 4927602 h 5353835"/>
              <a:gd name="connsiteX9" fmla="*/ 5273742 w 5353835"/>
              <a:gd name="connsiteY9" fmla="*/ 80093 h 5353835"/>
              <a:gd name="connsiteX10" fmla="*/ 0 w 5353835"/>
              <a:gd name="connsiteY10" fmla="*/ 502667 h 5353835"/>
              <a:gd name="connsiteX11" fmla="*/ 80093 w 5353835"/>
              <a:gd name="connsiteY11" fmla="*/ 422574 h 5353835"/>
              <a:gd name="connsiteX12" fmla="*/ 80093 w 5353835"/>
              <a:gd name="connsiteY12" fmla="*/ 4663329 h 5353835"/>
              <a:gd name="connsiteX13" fmla="*/ 0 w 5353835"/>
              <a:gd name="connsiteY13" fmla="*/ 4583236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6" y="5273742"/>
                </a:moveTo>
                <a:lnTo>
                  <a:pt x="4927602" y="5273742"/>
                </a:lnTo>
                <a:lnTo>
                  <a:pt x="4847509" y="5353835"/>
                </a:lnTo>
                <a:lnTo>
                  <a:pt x="770599" y="5353835"/>
                </a:lnTo>
                <a:close/>
                <a:moveTo>
                  <a:pt x="422575" y="80093"/>
                </a:moveTo>
                <a:lnTo>
                  <a:pt x="502668" y="0"/>
                </a:lnTo>
                <a:lnTo>
                  <a:pt x="5353835" y="0"/>
                </a:lnTo>
                <a:lnTo>
                  <a:pt x="5353835" y="4847509"/>
                </a:lnTo>
                <a:lnTo>
                  <a:pt x="5273742" y="4927602"/>
                </a:lnTo>
                <a:lnTo>
                  <a:pt x="5273742" y="80093"/>
                </a:lnTo>
                <a:close/>
                <a:moveTo>
                  <a:pt x="0" y="502667"/>
                </a:moveTo>
                <a:lnTo>
                  <a:pt x="80093" y="422574"/>
                </a:lnTo>
                <a:lnTo>
                  <a:pt x="80093" y="4663329"/>
                </a:lnTo>
                <a:lnTo>
                  <a:pt x="0" y="4583236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1" name="Google Shape;211;p33"/>
          <p:cNvSpPr txBox="1">
            <a:spLocks noGrp="1"/>
          </p:cNvSpPr>
          <p:nvPr>
            <p:ph type="ctrTitle"/>
          </p:nvPr>
        </p:nvSpPr>
        <p:spPr>
          <a:xfrm>
            <a:off x="1116701" y="2452526"/>
            <a:ext cx="4589832" cy="1952947"/>
          </a:xfrm>
          <a:prstGeom prst="rect">
            <a:avLst/>
          </a:prstGeom>
          <a:noFill/>
        </p:spPr>
        <p:txBody>
          <a:bodyPr spcFirstLastPara="1" vert="horz" lIns="121900" tIns="121900" rIns="121900" bIns="121900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sz="3600" b="1" dirty="0">
                <a:latin typeface="Montserrat"/>
                <a:ea typeface="Montserrat"/>
                <a:cs typeface="Montserrat"/>
                <a:sym typeface="Montserrat"/>
              </a:rPr>
              <a:t>Installing Python</a:t>
            </a:r>
            <a:endParaRPr lang="en-US" sz="3600" b="1" dirty="0">
              <a:solidFill>
                <a:srgbClr val="080808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Isosceles Triangle 99">
            <a:extLst>
              <a:ext uri="{FF2B5EF4-FFF2-40B4-BE49-F238E27FC236}">
                <a16:creationId xmlns:a16="http://schemas.microsoft.com/office/drawing/2014/main" id="{41ACE746-85D5-45EE-8944-61B542B39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026569" y="0"/>
            <a:ext cx="3216074" cy="160803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Isosceles Triangle 101">
            <a:extLst>
              <a:ext uri="{FF2B5EF4-FFF2-40B4-BE49-F238E27FC236}">
                <a16:creationId xmlns:a16="http://schemas.microsoft.com/office/drawing/2014/main" id="{00BB3E03-CC38-4FA6-9A99-701C62D05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6059" y="4738109"/>
            <a:ext cx="4239780" cy="2119891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93B434-C26D-4D49-9124-66F673A5C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1158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3" name="Google Shape;323;p47"/>
          <p:cNvSpPr txBox="1">
            <a:spLocks noGrp="1"/>
          </p:cNvSpPr>
          <p:nvPr>
            <p:ph type="body" idx="1"/>
          </p:nvPr>
        </p:nvSpPr>
        <p:spPr>
          <a:xfrm>
            <a:off x="1693334" y="1765903"/>
            <a:ext cx="9516534" cy="4516361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indent="-228600"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dirty="0">
                <a:sym typeface="Montserrat"/>
              </a:rPr>
              <a:t>There are many ways to run Python!</a:t>
            </a:r>
          </a:p>
          <a:p>
            <a:pPr indent="-228600"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dirty="0">
                <a:sym typeface="Montserrat"/>
              </a:rPr>
              <a:t>Later, we will explore the difference between running a Python </a:t>
            </a:r>
            <a:r>
              <a:rPr lang="en-US" i="1" dirty="0">
                <a:sym typeface="Montserrat"/>
              </a:rPr>
              <a:t>.</a:t>
            </a:r>
            <a:r>
              <a:rPr lang="en-US" i="1" dirty="0" err="1">
                <a:sym typeface="Montserrat"/>
              </a:rPr>
              <a:t>py</a:t>
            </a:r>
            <a:r>
              <a:rPr lang="en-US" i="1" dirty="0">
                <a:sym typeface="Montserrat"/>
              </a:rPr>
              <a:t> </a:t>
            </a:r>
            <a:r>
              <a:rPr lang="en-US" dirty="0">
                <a:sym typeface="Montserrat"/>
              </a:rPr>
              <a:t>script or running Python code in a </a:t>
            </a:r>
            <a:r>
              <a:rPr lang="en-US" i="1" dirty="0">
                <a:sym typeface="Montserrat"/>
              </a:rPr>
              <a:t>Notebook</a:t>
            </a:r>
            <a:r>
              <a:rPr lang="en-US" dirty="0">
                <a:sym typeface="Montserrat"/>
              </a:rPr>
              <a:t> environment.</a:t>
            </a:r>
          </a:p>
          <a:p>
            <a:pPr indent="-228600"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endParaRPr lang="en-US" dirty="0">
              <a:sym typeface="Montserrat"/>
            </a:endParaRPr>
          </a:p>
          <a:p>
            <a:pPr marL="990570" lvl="1" indent="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None/>
            </a:pPr>
            <a:r>
              <a:rPr lang="en-US" sz="2800" b="1" i="1" dirty="0">
                <a:sym typeface="Montserrat"/>
              </a:rPr>
              <a:t>Either way, we will still want to install Python!</a:t>
            </a:r>
          </a:p>
        </p:txBody>
      </p:sp>
      <p:sp>
        <p:nvSpPr>
          <p:cNvPr id="82" name="Isosceles Triangle 81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4" name="Isosceles Triangle 83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5BC619-568F-EA49-8562-8ADDDBC0A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12FB12AE-71D1-47FD-9AC3-EE2C07424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4853C7E-3CBA-4464-865F-6044D94B1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338487" y="2994212"/>
            <a:ext cx="1345385" cy="668410"/>
          </a:xfrm>
          <a:custGeom>
            <a:avLst/>
            <a:gdLst>
              <a:gd name="connsiteX0" fmla="*/ 0 w 1345385"/>
              <a:gd name="connsiteY0" fmla="*/ 668410 h 668410"/>
              <a:gd name="connsiteX1" fmla="*/ 672692 w 1345385"/>
              <a:gd name="connsiteY1" fmla="*/ 0 h 668410"/>
              <a:gd name="connsiteX2" fmla="*/ 1345385 w 1345385"/>
              <a:gd name="connsiteY2" fmla="*/ 668410 h 66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5385" h="668410">
                <a:moveTo>
                  <a:pt x="0" y="668410"/>
                </a:moveTo>
                <a:lnTo>
                  <a:pt x="672692" y="0"/>
                </a:lnTo>
                <a:lnTo>
                  <a:pt x="1345385" y="66841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5EFEC59-B929-4851-9DEF-9106F2797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3480" y="2760304"/>
            <a:ext cx="418137" cy="41813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C132392-D5FF-4588-8FA1-5BAD77BF6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508836" y="4124955"/>
            <a:ext cx="635336" cy="63533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7EAC045-695C-4E73-9B7C-AFD6FB22D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36522" y="4621062"/>
            <a:ext cx="224347" cy="22434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Isosceles Triangle 89">
            <a:extLst>
              <a:ext uri="{FF2B5EF4-FFF2-40B4-BE49-F238E27FC236}">
                <a16:creationId xmlns:a16="http://schemas.microsoft.com/office/drawing/2014/main" id="{404A7A3A-BEAE-4BC6-A163-5D0E5F8C4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10175676" y="5597890"/>
            <a:ext cx="2982940" cy="14819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2ED3B7D-405D-4DFA-8608-B6DE74671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46240" y="5280494"/>
            <a:ext cx="841505" cy="84150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1" name="Google Shape;331;p48"/>
          <p:cNvSpPr txBox="1">
            <a:spLocks noGrp="1"/>
          </p:cNvSpPr>
          <p:nvPr>
            <p:ph type="body" idx="1"/>
          </p:nvPr>
        </p:nvSpPr>
        <p:spPr>
          <a:xfrm>
            <a:off x="668412" y="1439333"/>
            <a:ext cx="10733530" cy="4315571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sz="3000" dirty="0">
                <a:sym typeface="Montserrat"/>
              </a:rPr>
              <a:t>Install </a:t>
            </a:r>
            <a:r>
              <a:rPr lang="en-US" sz="3000" b="1" i="1" dirty="0">
                <a:sym typeface="Montserrat"/>
              </a:rPr>
              <a:t>Anaconda</a:t>
            </a:r>
            <a:r>
              <a:rPr lang="en-US" sz="3000" dirty="0">
                <a:sym typeface="Montserrat"/>
              </a:rPr>
              <a:t> Distribution for Python.</a:t>
            </a:r>
          </a:p>
          <a:p>
            <a:pPr marL="1600154" lvl="2" indent="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None/>
            </a:pPr>
            <a:r>
              <a:rPr lang="en-US" sz="2800" dirty="0">
                <a:sym typeface="Montserrat"/>
              </a:rPr>
              <a:t>Anaconda installs Python. It is an easy-to-use development environment and navigator launch tool.</a:t>
            </a:r>
          </a:p>
          <a:p>
            <a:pPr marL="1278434" lvl="2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endParaRPr lang="en-US" sz="3000" dirty="0">
              <a:sym typeface="Montserrat"/>
            </a:endParaRP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sz="3000" dirty="0">
                <a:sym typeface="Montserrat"/>
              </a:rPr>
              <a:t>Briefly run </a:t>
            </a:r>
            <a:r>
              <a:rPr lang="en-US" sz="3000" b="1" i="1" dirty="0">
                <a:sym typeface="Montserrat"/>
              </a:rPr>
              <a:t>Jupyter Notebook</a:t>
            </a:r>
            <a:r>
              <a:rPr lang="en-US" sz="3000" dirty="0">
                <a:sym typeface="Montserrat"/>
              </a:rPr>
              <a:t>.</a:t>
            </a: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endParaRPr lang="en-US" sz="3000" dirty="0">
              <a:sym typeface="Montserrat"/>
            </a:endParaRP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sz="3000" dirty="0">
                <a:sym typeface="Montserrat"/>
              </a:rPr>
              <a:t>Explore “</a:t>
            </a:r>
            <a:r>
              <a:rPr lang="en-US" sz="3000" i="1" dirty="0">
                <a:sym typeface="Montserrat"/>
              </a:rPr>
              <a:t>no install</a:t>
            </a:r>
            <a:r>
              <a:rPr lang="en-US" sz="3000" dirty="0">
                <a:sym typeface="Montserrat"/>
              </a:rPr>
              <a:t>” online options.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24D0BE-988A-AD41-8804-1FCE52767C92}"/>
              </a:ext>
            </a:extLst>
          </p:cNvPr>
          <p:cNvSpPr/>
          <p:nvPr/>
        </p:nvSpPr>
        <p:spPr>
          <a:xfrm>
            <a:off x="471432" y="515336"/>
            <a:ext cx="28769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80985" indent="0">
              <a:spcAft>
                <a:spcPts val="600"/>
              </a:spcAft>
              <a:buClr>
                <a:srgbClr val="434343"/>
              </a:buClr>
              <a:buSzPts val="2900"/>
              <a:buNone/>
            </a:pPr>
            <a:r>
              <a:rPr lang="en-US" sz="4000" dirty="0">
                <a:sym typeface="Montserrat"/>
              </a:rPr>
              <a:t>Installation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0FF135-AA47-5346-9AD4-A0618B682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D38EE57-B708-47C9-A4A4-E25F09FAB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7A28182-58A5-4DBB-8F64-BD944BCA8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2" name="Freeform 44">
              <a:extLst>
                <a:ext uri="{FF2B5EF4-FFF2-40B4-BE49-F238E27FC236}">
                  <a16:creationId xmlns:a16="http://schemas.microsoft.com/office/drawing/2014/main" id="{E4A9080E-7BA6-45FC-8677-8B9D5F4DA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2163D516-75D4-4DE0-AC27-63719125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6">
              <a:extLst>
                <a:ext uri="{FF2B5EF4-FFF2-40B4-BE49-F238E27FC236}">
                  <a16:creationId xmlns:a16="http://schemas.microsoft.com/office/drawing/2014/main" id="{E74A26A5-C23A-46D4-B0FF-155FB3834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7">
              <a:extLst>
                <a:ext uri="{FF2B5EF4-FFF2-40B4-BE49-F238E27FC236}">
                  <a16:creationId xmlns:a16="http://schemas.microsoft.com/office/drawing/2014/main" id="{08E0243F-1062-43C6-AD04-130DFF668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4C5517B-1B0F-47AA-93A5-367189969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B89CCA-AC53-4A2B-914A-552CE1A54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is your programming skill? </a:t>
            </a:r>
            <a:r>
              <a:rPr lang="en-US" sz="4000" dirty="0">
                <a:solidFill>
                  <a:srgbClr val="FFFFFF"/>
                </a:solidFill>
                <a:sym typeface="Wingdings" panose="05000000000000000000" pitchFamily="2" charset="2"/>
              </a:rPr>
              <a:t></a:t>
            </a:r>
            <a:endParaRPr lang="nl-NL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4C914-375B-43C8-8C59-0CAEDAA46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322" y="2354089"/>
            <a:ext cx="7187396" cy="3563159"/>
          </a:xfrm>
        </p:spPr>
        <p:txBody>
          <a:bodyPr>
            <a:noAutofit/>
          </a:bodyPr>
          <a:lstStyle/>
          <a:p>
            <a:r>
              <a:rPr lang="en-US" sz="2400" dirty="0"/>
              <a:t>I do not know how to write a program at all.</a:t>
            </a:r>
          </a:p>
          <a:p>
            <a:r>
              <a:rPr lang="en-US" sz="2400" dirty="0"/>
              <a:t>I know it just a little bit (very basic).</a:t>
            </a:r>
          </a:p>
          <a:p>
            <a:r>
              <a:rPr lang="en-US" sz="2400" dirty="0"/>
              <a:t>I am an intermediate programmer (some experience).</a:t>
            </a:r>
          </a:p>
          <a:p>
            <a:r>
              <a:rPr lang="en-US" sz="2400" dirty="0"/>
              <a:t>I am a professional programmer.</a:t>
            </a:r>
            <a:endParaRPr lang="nl-NL" sz="2400" dirty="0"/>
          </a:p>
          <a:p>
            <a:endParaRPr lang="nl-NL" sz="2400" dirty="0"/>
          </a:p>
          <a:p>
            <a:pPr marL="0" indent="0">
              <a:buNone/>
            </a:pPr>
            <a:r>
              <a:rPr lang="nl-NL" sz="2400" b="1" dirty="0" err="1"/>
              <a:t>Please</a:t>
            </a:r>
            <a:r>
              <a:rPr lang="nl-NL" sz="2400" b="1" dirty="0"/>
              <a:t> go </a:t>
            </a:r>
            <a:r>
              <a:rPr lang="nl-NL" sz="2400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https://www.menti.com/</a:t>
            </a:r>
            <a:r>
              <a:rPr lang="nl-NL" sz="2400" b="1" dirty="0"/>
              <a:t> </a:t>
            </a:r>
            <a:r>
              <a:rPr lang="nl-NL" sz="2400" b="1" dirty="0" err="1"/>
              <a:t>and</a:t>
            </a:r>
            <a:r>
              <a:rPr lang="nl-NL" sz="2400" b="1" dirty="0"/>
              <a:t> </a:t>
            </a:r>
            <a:r>
              <a:rPr lang="nl-NL" sz="2400" b="1" dirty="0" err="1"/>
              <a:t>answer</a:t>
            </a:r>
            <a:r>
              <a:rPr lang="nl-NL" sz="2400" b="1" dirty="0"/>
              <a:t>,</a:t>
            </a:r>
          </a:p>
          <a:p>
            <a:pPr marL="0" indent="0">
              <a:buNone/>
            </a:pPr>
            <a:r>
              <a:rPr lang="nl-NL" sz="2400" b="1" dirty="0"/>
              <a:t>Code: 2310 4691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269A29-C16C-4ED7-82AF-53C3711DE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174" y="3547758"/>
            <a:ext cx="3288641" cy="107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778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9"/>
          <p:cNvSpPr txBox="1">
            <a:spLocks noGrp="1"/>
          </p:cNvSpPr>
          <p:nvPr>
            <p:ph type="body" idx="1"/>
          </p:nvPr>
        </p:nvSpPr>
        <p:spPr>
          <a:xfrm>
            <a:off x="1136429" y="2278173"/>
            <a:ext cx="6467867" cy="345061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380985" indent="0">
              <a:spcAft>
                <a:spcPts val="600"/>
              </a:spcAft>
              <a:buClr>
                <a:srgbClr val="434343"/>
              </a:buClr>
              <a:buSzPts val="2900"/>
              <a:buNone/>
            </a:pPr>
            <a:r>
              <a:rPr lang="en-US" sz="3200" b="1" dirty="0">
                <a:sym typeface="Montserrat"/>
              </a:rPr>
              <a:t>Quick Note:</a:t>
            </a:r>
          </a:p>
          <a:p>
            <a:pPr marL="380985" indent="0">
              <a:spcAft>
                <a:spcPts val="600"/>
              </a:spcAft>
              <a:buClr>
                <a:srgbClr val="434343"/>
              </a:buClr>
              <a:buSzPts val="2900"/>
              <a:buNone/>
            </a:pPr>
            <a:endParaRPr lang="en-US" sz="3200" b="1" dirty="0">
              <a:sym typeface="Montserrat"/>
            </a:endParaRP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dirty="0">
                <a:sym typeface="Montserrat"/>
              </a:rPr>
              <a:t>Many online “no install” Python environments that can run in the browser (given that you have internet).</a:t>
            </a:r>
          </a:p>
          <a:p>
            <a:pPr marL="668850"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endParaRPr lang="en-US" dirty="0">
              <a:sym typeface="Montserrat"/>
            </a:endParaRP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dirty="0">
                <a:sym typeface="Montserrat"/>
              </a:rPr>
              <a:t>We will give you a brief tour of these online “no install” options at the end.</a:t>
            </a:r>
          </a:p>
          <a:p>
            <a:pPr marL="0" indent="-228600">
              <a:spcAft>
                <a:spcPts val="6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2400" dirty="0">
              <a:sym typeface="Montserrat"/>
            </a:endParaRPr>
          </a:p>
          <a:p>
            <a:pPr marL="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ym typeface="Montserrat"/>
            </a:endParaRPr>
          </a:p>
          <a:p>
            <a:pPr marL="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ym typeface="Montserrat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Graphic 86" descr="Clipboard">
            <a:extLst>
              <a:ext uri="{FF2B5EF4-FFF2-40B4-BE49-F238E27FC236}">
                <a16:creationId xmlns:a16="http://schemas.microsoft.com/office/drawing/2014/main" id="{95D2CF3B-59DF-45A6-A62F-B0CC242E2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26FA15-9675-3A49-85A4-41091EC9C7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2" y="6212235"/>
            <a:ext cx="1691260" cy="57460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099D7C-B4C0-E248-815A-72D2599AE86E}"/>
              </a:ext>
            </a:extLst>
          </p:cNvPr>
          <p:cNvSpPr/>
          <p:nvPr/>
        </p:nvSpPr>
        <p:spPr>
          <a:xfrm>
            <a:off x="960100" y="978102"/>
            <a:ext cx="10588434" cy="1062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434343"/>
              </a:buClr>
              <a:buSzPts val="2900"/>
            </a:pP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Montserrat"/>
              </a:rPr>
              <a:t>Install Anaconda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Icon&#10;&#10;Description automatically generated with medium confidence">
            <a:extLst>
              <a:ext uri="{FF2B5EF4-FFF2-40B4-BE49-F238E27FC236}">
                <a16:creationId xmlns:a16="http://schemas.microsoft.com/office/drawing/2014/main" id="{F162AE8C-AB5F-D349-84C4-646F1CA68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23" y="2811104"/>
            <a:ext cx="3366480" cy="1683240"/>
          </a:xfrm>
          <a:prstGeom prst="rect">
            <a:avLst/>
          </a:prstGeom>
        </p:spPr>
      </p:pic>
      <p:sp>
        <p:nvSpPr>
          <p:cNvPr id="347" name="Google Shape;347;p50"/>
          <p:cNvSpPr txBox="1">
            <a:spLocks noGrp="1"/>
          </p:cNvSpPr>
          <p:nvPr>
            <p:ph type="body" idx="1"/>
          </p:nvPr>
        </p:nvSpPr>
        <p:spPr>
          <a:xfrm>
            <a:off x="4955354" y="2682433"/>
            <a:ext cx="6282169" cy="3215749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indent="-228600"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sz="2200" dirty="0">
                <a:sym typeface="Montserrat"/>
              </a:rPr>
              <a:t>To install Python, we will use the free Individual Anaconda distribution.</a:t>
            </a:r>
          </a:p>
          <a:p>
            <a:pPr indent="-228600"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endParaRPr lang="en-US" sz="2200" dirty="0">
              <a:sym typeface="Montserrat"/>
            </a:endParaRPr>
          </a:p>
          <a:p>
            <a:pPr indent="-228600"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sz="2200" dirty="0">
                <a:sym typeface="Montserrat"/>
              </a:rPr>
              <a:t>This distribution includes Python as well as many other useful libraries, including the </a:t>
            </a:r>
            <a:r>
              <a:rPr lang="en-US" sz="2200" dirty="0" err="1">
                <a:sym typeface="Montserrat"/>
              </a:rPr>
              <a:t>Jupyter</a:t>
            </a:r>
            <a:r>
              <a:rPr lang="en-US" sz="2200" dirty="0">
                <a:sym typeface="Montserrat"/>
              </a:rPr>
              <a:t> Notebook environment.</a:t>
            </a:r>
          </a:p>
          <a:p>
            <a:pPr indent="-228600"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endParaRPr lang="en-US" sz="2200" dirty="0">
              <a:sym typeface="Montserrat"/>
            </a:endParaRPr>
          </a:p>
          <a:p>
            <a:pPr indent="-228600"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sz="2200" dirty="0">
                <a:sym typeface="Montserrat"/>
              </a:rPr>
              <a:t>Anaconda can also easily be installed on any major OS, Windows, MacOS, or Linux.</a:t>
            </a:r>
          </a:p>
          <a:p>
            <a:pPr marL="0" indent="-228600">
              <a:spcAft>
                <a:spcPts val="6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2200" dirty="0">
              <a:sym typeface="Montserrat"/>
            </a:endParaRPr>
          </a:p>
          <a:p>
            <a:pPr marL="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sym typeface="Montserra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A52BE5-6662-4D49-A09F-EC4CE78D39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1"/>
          <p:cNvSpPr txBox="1">
            <a:spLocks noGrp="1"/>
          </p:cNvSpPr>
          <p:nvPr>
            <p:ph type="body" idx="1"/>
          </p:nvPr>
        </p:nvSpPr>
        <p:spPr>
          <a:xfrm>
            <a:off x="-1183760" y="174042"/>
            <a:ext cx="12192000" cy="81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3600" i="1" dirty="0">
                <a:solidFill>
                  <a:srgbClr val="0563C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www.anaconda.com/downloads</a:t>
            </a:r>
            <a:endParaRPr sz="3600" i="1" dirty="0">
              <a:latin typeface="Montserrat"/>
              <a:ea typeface="Montserrat"/>
              <a:cs typeface="Montserrat"/>
              <a:sym typeface="Montserrat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endParaRPr sz="3867" b="1" dirty="0">
              <a:solidFill>
                <a:srgbClr val="0563C1"/>
              </a:solidFill>
              <a:latin typeface="Montserrat"/>
              <a:ea typeface="Montserrat"/>
              <a:cs typeface="Montserrat"/>
              <a:sym typeface="Montserrat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lnSpc>
                <a:spcPct val="100000"/>
              </a:lnSpc>
              <a:buNone/>
            </a:pPr>
            <a:endParaRPr sz="3867" dirty="0">
              <a:solidFill>
                <a:srgbClr val="0563C1"/>
              </a:solidFill>
              <a:latin typeface="Montserrat"/>
              <a:ea typeface="Montserrat"/>
              <a:cs typeface="Montserrat"/>
              <a:sym typeface="Montserrat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C3A80CB-F7DE-ED48-A491-3BD59C9F91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49" y="1346198"/>
            <a:ext cx="10683769" cy="5337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0054C0-6118-264D-B415-4339DE1A36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F936E-3FC7-4B4B-987D-D120E4406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99" y="247178"/>
            <a:ext cx="11360800" cy="763600"/>
          </a:xfrm>
        </p:spPr>
        <p:txBody>
          <a:bodyPr/>
          <a:lstStyle/>
          <a:p>
            <a:r>
              <a:rPr lang="en-US" sz="3200" b="1" dirty="0"/>
              <a:t>Select the installer as per your operating system.</a:t>
            </a:r>
            <a:br>
              <a:rPr lang="en-US" sz="1400" dirty="0"/>
            </a:br>
            <a:endParaRPr lang="en-US" sz="1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EF4CF3-7CCE-3B4B-9477-66C451845F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7EF7F78-6B04-F84E-9435-467E71B4F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08" y="1196355"/>
            <a:ext cx="11167291" cy="52357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9FF705-8177-314F-8757-74068A94E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78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DD4645-4806-154B-80FD-25D187BB4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 case, you have trouble installing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BCCF1-2513-2043-A567-4DA0D1395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19866" y="2160846"/>
            <a:ext cx="10905066" cy="439398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Tutorial video for installing anaconda on </a:t>
            </a:r>
            <a:r>
              <a:rPr lang="en-US" sz="2400" i="1" dirty="0"/>
              <a:t>Windows</a:t>
            </a:r>
            <a:endParaRPr lang="en-US" sz="2400" i="1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https://www.youtube.com/watch?v=aN6OVm0mTHo</a:t>
            </a:r>
            <a:endParaRPr lang="en-US" sz="2400" dirty="0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Tutorial video for installing anaconda on </a:t>
            </a:r>
            <a:r>
              <a:rPr lang="en-US" sz="2400" i="1" dirty="0"/>
              <a:t>MacOS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https://www.youtube.com/watch?v=2JeoNlCcLOM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FB32F4-80ED-8C41-B5A8-86FB65308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54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3" name="Google Shape;363;p52"/>
          <p:cNvSpPr txBox="1">
            <a:spLocks noGrp="1"/>
          </p:cNvSpPr>
          <p:nvPr>
            <p:ph type="body" idx="1"/>
          </p:nvPr>
        </p:nvSpPr>
        <p:spPr>
          <a:xfrm>
            <a:off x="440076" y="1616919"/>
            <a:ext cx="6478513" cy="4516361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i="1" dirty="0"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https://jupyter.org/try</a:t>
            </a:r>
            <a:endParaRPr lang="en-US" i="1" dirty="0">
              <a:sym typeface="Montserrat"/>
            </a:endParaRP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endParaRPr lang="en-US" i="1" dirty="0">
              <a:sym typeface="Montserrat"/>
            </a:endParaRP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i="1" dirty="0">
                <a:sym typeface="Montserrat"/>
              </a:rPr>
              <a:t>Google </a:t>
            </a:r>
            <a:r>
              <a:rPr lang="en-US" i="1" dirty="0" err="1">
                <a:sym typeface="Montserrat"/>
              </a:rPr>
              <a:t>Colab</a:t>
            </a:r>
            <a:r>
              <a:rPr lang="en-US" i="1" dirty="0">
                <a:sym typeface="Montserrat"/>
              </a:rPr>
              <a:t> </a:t>
            </a:r>
            <a:r>
              <a:rPr lang="en-US" dirty="0">
                <a:sym typeface="Montserrat"/>
              </a:rPr>
              <a:t>Online Notebooks</a:t>
            </a: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endParaRPr lang="en-US" dirty="0">
              <a:sym typeface="Montserrat"/>
            </a:endParaRP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i="1" dirty="0" err="1">
                <a:sym typeface="Montserrat"/>
              </a:rPr>
              <a:t>Repl.it</a:t>
            </a:r>
            <a:endParaRPr lang="en-US" i="1" dirty="0">
              <a:sym typeface="Montserrat"/>
            </a:endParaRP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endParaRPr lang="en-US" dirty="0">
              <a:sym typeface="Montserrat"/>
            </a:endParaRP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dirty="0">
                <a:sym typeface="Montserrat"/>
              </a:rPr>
              <a:t>Google Search:</a:t>
            </a:r>
          </a:p>
          <a:p>
            <a:pPr marL="990570" lvl="1" indent="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None/>
            </a:pPr>
            <a:r>
              <a:rPr lang="en-US" dirty="0">
                <a:sym typeface="Montserrat"/>
              </a:rPr>
              <a:t>	“</a:t>
            </a:r>
            <a:r>
              <a:rPr lang="en-US" i="1" dirty="0">
                <a:sym typeface="Montserrat"/>
              </a:rPr>
              <a:t>Python Interpreter Online</a:t>
            </a:r>
            <a:r>
              <a:rPr lang="en-US" dirty="0">
                <a:sym typeface="Montserrat"/>
              </a:rPr>
              <a:t>”</a:t>
            </a:r>
          </a:p>
          <a:p>
            <a:pPr marL="0" indent="-228600">
              <a:spcAft>
                <a:spcPts val="6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2000" dirty="0">
              <a:sym typeface="Montserrat"/>
            </a:endParaRPr>
          </a:p>
          <a:p>
            <a:pPr marL="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ym typeface="Montserrat"/>
            </a:endParaRPr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4" name="Isosceles Triangle 123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CB8097-8BD5-C84C-BBB3-53CD9256B4C4}"/>
              </a:ext>
            </a:extLst>
          </p:cNvPr>
          <p:cNvSpPr/>
          <p:nvPr/>
        </p:nvSpPr>
        <p:spPr>
          <a:xfrm>
            <a:off x="2676900" y="299976"/>
            <a:ext cx="56323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buClr>
                <a:srgbClr val="434343"/>
              </a:buClr>
              <a:buSzPts val="2900"/>
            </a:pPr>
            <a:r>
              <a:rPr lang="en-US" sz="4000" b="1" dirty="0">
                <a:sym typeface="Montserrat"/>
              </a:rPr>
              <a:t>Free “No Install” Options: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7EE5624-9B40-904B-BE88-8D7455D0C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884" y="2809438"/>
            <a:ext cx="3129377" cy="1390129"/>
          </a:xfrm>
          <a:prstGeom prst="rect">
            <a:avLst/>
          </a:prstGeom>
        </p:spPr>
      </p:pic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637C2151-4F68-BF43-AD44-B29E7782AF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064" y="4216419"/>
            <a:ext cx="3638171" cy="1933713"/>
          </a:xfrm>
          <a:prstGeom prst="rect">
            <a:avLst/>
          </a:prstGeom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F2069659-2707-704A-B48A-33E14AD68CC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" r="1065" b="19558"/>
          <a:stretch/>
        </p:blipFill>
        <p:spPr>
          <a:xfrm>
            <a:off x="6604000" y="1586219"/>
            <a:ext cx="5049146" cy="14069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A99EA8-5D76-2B49-B3F4-D921AFD01D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8D641-B052-2A45-ABBE-F2B422C66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534" y="-240233"/>
            <a:ext cx="11360800" cy="13874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>
                <a:hlinkClick r:id="rId2"/>
              </a:rPr>
              <a:t>try.jupyter.org</a:t>
            </a:r>
            <a:br>
              <a:rPr lang="en-US" b="1" dirty="0"/>
            </a:br>
            <a:r>
              <a:rPr lang="en-US" sz="2800" b="1" dirty="0"/>
              <a:t>C</a:t>
            </a:r>
            <a:r>
              <a:rPr lang="en-US" sz="2800" dirty="0"/>
              <a:t>lick “</a:t>
            </a:r>
            <a:r>
              <a:rPr lang="en-US" sz="2800" i="1" dirty="0"/>
              <a:t>Try </a:t>
            </a:r>
            <a:r>
              <a:rPr lang="en-US" sz="2800" i="1" dirty="0" err="1"/>
              <a:t>JupyterLab</a:t>
            </a:r>
            <a:r>
              <a:rPr lang="en-US" sz="2800" dirty="0"/>
              <a:t>”</a:t>
            </a:r>
            <a:endParaRPr lang="en-US" dirty="0"/>
          </a:p>
        </p:txBody>
      </p:sp>
      <p:pic>
        <p:nvPicPr>
          <p:cNvPr id="5" name="Picture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AA7A65F4-D5C6-5842-BB2A-67022387E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511" y="1589235"/>
            <a:ext cx="9252845" cy="48993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8E9155-DDFF-E043-858C-E8F9E5F444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1959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25C07-193E-AB49-AD01-30E05C541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392" y="505720"/>
            <a:ext cx="11360800" cy="763600"/>
          </a:xfrm>
        </p:spPr>
        <p:txBody>
          <a:bodyPr/>
          <a:lstStyle/>
          <a:p>
            <a:r>
              <a:rPr lang="en-US" sz="2000" dirty="0"/>
              <a:t>Once you’ve landed in the </a:t>
            </a:r>
            <a:r>
              <a:rPr lang="en-US" sz="2000" i="1" dirty="0"/>
              <a:t>Launcher</a:t>
            </a:r>
            <a:r>
              <a:rPr lang="en-US" sz="2000" dirty="0"/>
              <a:t> page, you can start working on your own file by clicking: </a:t>
            </a:r>
            <a:br>
              <a:rPr lang="en-US" sz="2000" dirty="0"/>
            </a:br>
            <a:r>
              <a:rPr lang="en-US" sz="2000" dirty="0"/>
              <a:t> “</a:t>
            </a:r>
            <a:r>
              <a:rPr lang="en-US" sz="2000" i="1" dirty="0"/>
              <a:t>File </a:t>
            </a:r>
            <a:r>
              <a:rPr lang="en-US" sz="2000" i="1" dirty="0">
                <a:sym typeface="Wingdings" pitchFamily="2" charset="2"/>
              </a:rPr>
              <a:t> New  e.g. Notebook</a:t>
            </a:r>
            <a:r>
              <a:rPr lang="en-US" sz="2000" dirty="0">
                <a:sym typeface="Wingdings" pitchFamily="2" charset="2"/>
              </a:rPr>
              <a:t>”</a:t>
            </a:r>
            <a:endParaRPr lang="en-US" sz="2000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AEBD80C-8669-D648-852A-DDCE5348E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831" y="1384254"/>
            <a:ext cx="9642338" cy="52033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8D9FB0-8C57-EA42-AAC3-49C6A6118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602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4F92857-867A-894C-8A59-9BBADB1DF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7" y="760362"/>
            <a:ext cx="10628652" cy="57138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2259B8-F23C-C54B-9F51-471090962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780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C03928-D3A0-8B4A-A3AE-51111FDEF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826" y="188131"/>
            <a:ext cx="8136467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2800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DCBC8D-EAE8-014F-87A8-3B82EB3D5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5574" y="2472267"/>
            <a:ext cx="4152774" cy="354438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/>
              <a:t>To start using Google </a:t>
            </a:r>
            <a:r>
              <a:rPr lang="en-US" sz="2200" dirty="0" err="1"/>
              <a:t>Colab</a:t>
            </a:r>
            <a:r>
              <a:rPr lang="en-US" sz="2200" dirty="0"/>
              <a:t>, you first have to log in to your Google account. </a:t>
            </a:r>
          </a:p>
          <a:p>
            <a:endParaRPr lang="en-US" sz="2200" dirty="0"/>
          </a:p>
          <a:p>
            <a:r>
              <a:rPr lang="en-US" sz="2200" dirty="0"/>
              <a:t>The home screen of Google </a:t>
            </a:r>
            <a:r>
              <a:rPr lang="en-US" sz="2200" dirty="0" err="1"/>
              <a:t>Colab</a:t>
            </a:r>
            <a:r>
              <a:rPr lang="en-US" sz="2200" dirty="0"/>
              <a:t> will look like this.</a:t>
            </a:r>
          </a:p>
        </p:txBody>
      </p:sp>
      <p:pic>
        <p:nvPicPr>
          <p:cNvPr id="5" name="Picture 4" descr="Graphical user interface, text, application, email, website&#10;&#10;Description automatically generated">
            <a:extLst>
              <a:ext uri="{FF2B5EF4-FFF2-40B4-BE49-F238E27FC236}">
                <a16:creationId xmlns:a16="http://schemas.microsoft.com/office/drawing/2014/main" id="{C53BAD2B-3727-F14A-B1A0-9D8749BC78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" b="-3"/>
          <a:stretch/>
        </p:blipFill>
        <p:spPr>
          <a:xfrm>
            <a:off x="4543923" y="1671568"/>
            <a:ext cx="7388370" cy="50588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AA5663-338B-6B4F-AEB6-1E209ED2CCE2}"/>
              </a:ext>
            </a:extLst>
          </p:cNvPr>
          <p:cNvSpPr/>
          <p:nvPr/>
        </p:nvSpPr>
        <p:spPr>
          <a:xfrm>
            <a:off x="436245" y="494381"/>
            <a:ext cx="34245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i="1" dirty="0"/>
              <a:t>“Google </a:t>
            </a:r>
            <a:r>
              <a:rPr lang="en-US" sz="4000" i="1" dirty="0" err="1"/>
              <a:t>Colab</a:t>
            </a:r>
            <a:r>
              <a:rPr lang="en-US" sz="4000" i="1" dirty="0"/>
              <a:t>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5CC213-7DB7-3447-81AC-BA708E7A0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4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348006-29E5-4FEF-B5F9-48DC55023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900" kern="1200" dirty="0">
                <a:solidFill>
                  <a:srgbClr val="080808"/>
                </a:solidFill>
                <a:latin typeface="+mj-lt"/>
                <a:ea typeface="+mj-ea"/>
                <a:cs typeface="+mj-cs"/>
                <a:hlinkClick r:id="rId2"/>
              </a:rPr>
              <a:t>https://www.mentimeter.com/s/2c3817841872ff05dd4d8d8c101e7094/60e73b8a9081/edit</a:t>
            </a:r>
            <a:br>
              <a:rPr lang="en-US" sz="9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</a:br>
            <a:endParaRPr lang="en-US" sz="900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CFABE5-AEFB-4BC0-9511-7845EC0F26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59" y="5947485"/>
            <a:ext cx="2209999" cy="75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64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8BFF3-B536-2048-84FF-8179D9E7E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5733" y="885882"/>
            <a:ext cx="10643555" cy="439398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To open a new Python notebook, click ‘new notebook’ in the bottom right corner.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The opened notebook will look like this.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EAE73AD-2188-DF45-B08F-88CCBA7BD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31" y="3190077"/>
            <a:ext cx="11312937" cy="1894917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F1F56615-9CF8-AC40-9D3D-2C91AB5FE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48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9529C7-85DF-274D-8B5D-AAF709BD39F8}"/>
              </a:ext>
            </a:extLst>
          </p:cNvPr>
          <p:cNvSpPr txBox="1"/>
          <p:nvPr/>
        </p:nvSpPr>
        <p:spPr>
          <a:xfrm>
            <a:off x="1136428" y="627564"/>
            <a:ext cx="74741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Montserrat"/>
              </a:rPr>
              <a:t>Quick Note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39" name="Google Shape;339;p49"/>
          <p:cNvSpPr txBox="1">
            <a:spLocks noGrp="1"/>
          </p:cNvSpPr>
          <p:nvPr>
            <p:ph type="body" idx="1"/>
          </p:nvPr>
        </p:nvSpPr>
        <p:spPr>
          <a:xfrm>
            <a:off x="1136429" y="2278173"/>
            <a:ext cx="6467867" cy="345061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152385" indent="-228600"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endParaRPr lang="en-US" sz="2400" b="1" dirty="0">
              <a:sym typeface="Montserrat"/>
            </a:endParaRPr>
          </a:p>
          <a:p>
            <a:pPr marL="152385" indent="0">
              <a:spcAft>
                <a:spcPts val="600"/>
              </a:spcAft>
              <a:buClr>
                <a:srgbClr val="434343"/>
              </a:buClr>
              <a:buSzPts val="2900"/>
              <a:buNone/>
            </a:pPr>
            <a:r>
              <a:rPr lang="en-US" sz="2400" dirty="0">
                <a:sym typeface="Montserrat"/>
              </a:rPr>
              <a:t>Free “No Install” Options:</a:t>
            </a:r>
          </a:p>
          <a:p>
            <a:pPr indent="-228600"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endParaRPr lang="en-US" sz="2400" dirty="0">
              <a:sym typeface="Montserrat"/>
            </a:endParaRPr>
          </a:p>
          <a:p>
            <a:pPr marL="990570"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i="1" dirty="0">
                <a:sym typeface="Montserrat"/>
              </a:rPr>
              <a:t>Hard to upload your own code, data, or notebooks!</a:t>
            </a: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endParaRPr lang="en-US" i="1" dirty="0">
              <a:sym typeface="Montserrat"/>
            </a:endParaRPr>
          </a:p>
          <a:p>
            <a:pPr marL="990570"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i="1" dirty="0">
                <a:sym typeface="Montserrat"/>
              </a:rPr>
              <a:t>May not save your code in the free version!</a:t>
            </a:r>
          </a:p>
          <a:p>
            <a:pPr marL="0" indent="-228600">
              <a:spcAft>
                <a:spcPts val="6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2400" dirty="0">
              <a:sym typeface="Montserrat"/>
            </a:endParaRPr>
          </a:p>
          <a:p>
            <a:pPr marL="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ym typeface="Montserrat"/>
            </a:endParaRPr>
          </a:p>
          <a:p>
            <a:pPr marL="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ym typeface="Montserrat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Graphic 86" descr="Clipboard">
            <a:extLst>
              <a:ext uri="{FF2B5EF4-FFF2-40B4-BE49-F238E27FC236}">
                <a16:creationId xmlns:a16="http://schemas.microsoft.com/office/drawing/2014/main" id="{95D2CF3B-59DF-45A6-A62F-B0CC242E2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9CB8B6-477D-5440-A841-A246D80AC9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6" y="6230436"/>
            <a:ext cx="1691260" cy="57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07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6">
            <a:extLst>
              <a:ext uri="{FF2B5EF4-FFF2-40B4-BE49-F238E27FC236}">
                <a16:creationId xmlns:a16="http://schemas.microsoft.com/office/drawing/2014/main" id="{D5189306-04D9-4982-9EBE-938B344A1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102C4642-2AB4-49A1-89D9-3E5C01E99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1872577" y="1372793"/>
            <a:ext cx="6135300" cy="5537781"/>
          </a:xfrm>
          <a:custGeom>
            <a:avLst/>
            <a:gdLst>
              <a:gd name="connsiteX0" fmla="*/ 0 w 6135300"/>
              <a:gd name="connsiteY0" fmla="*/ 0 h 5537781"/>
              <a:gd name="connsiteX1" fmla="*/ 6135300 w 6135300"/>
              <a:gd name="connsiteY1" fmla="*/ 0 h 5537781"/>
              <a:gd name="connsiteX2" fmla="*/ 6135300 w 6135300"/>
              <a:gd name="connsiteY2" fmla="*/ 3548931 h 5537781"/>
              <a:gd name="connsiteX3" fmla="*/ 4146451 w 6135300"/>
              <a:gd name="connsiteY3" fmla="*/ 5537781 h 5537781"/>
              <a:gd name="connsiteX4" fmla="*/ 0 w 6135300"/>
              <a:gd name="connsiteY4" fmla="*/ 1391331 h 553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5300" h="5537781">
                <a:moveTo>
                  <a:pt x="0" y="0"/>
                </a:moveTo>
                <a:lnTo>
                  <a:pt x="6135300" y="0"/>
                </a:lnTo>
                <a:lnTo>
                  <a:pt x="6135300" y="3548931"/>
                </a:lnTo>
                <a:lnTo>
                  <a:pt x="4146451" y="5537781"/>
                </a:lnTo>
                <a:lnTo>
                  <a:pt x="0" y="1391331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7" name="Freeform: Shape 256">
            <a:extLst>
              <a:ext uri="{FF2B5EF4-FFF2-40B4-BE49-F238E27FC236}">
                <a16:creationId xmlns:a16="http://schemas.microsoft.com/office/drawing/2014/main" id="{82EAAEF9-78E9-4B67-93B4-CD09F7570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069931" y="-1536286"/>
            <a:ext cx="6135300" cy="6135298"/>
          </a:xfrm>
          <a:custGeom>
            <a:avLst/>
            <a:gdLst>
              <a:gd name="connsiteX0" fmla="*/ 0 w 6135300"/>
              <a:gd name="connsiteY0" fmla="*/ 3971712 h 6135298"/>
              <a:gd name="connsiteX1" fmla="*/ 3971712 w 6135300"/>
              <a:gd name="connsiteY1" fmla="*/ 0 h 6135298"/>
              <a:gd name="connsiteX2" fmla="*/ 6135300 w 6135300"/>
              <a:gd name="connsiteY2" fmla="*/ 0 h 6135298"/>
              <a:gd name="connsiteX3" fmla="*/ 6135300 w 6135300"/>
              <a:gd name="connsiteY3" fmla="*/ 6135298 h 6135298"/>
              <a:gd name="connsiteX4" fmla="*/ 0 w 6135300"/>
              <a:gd name="connsiteY4" fmla="*/ 6135298 h 613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5300" h="6135298">
                <a:moveTo>
                  <a:pt x="0" y="3971712"/>
                </a:moveTo>
                <a:lnTo>
                  <a:pt x="3971712" y="0"/>
                </a:lnTo>
                <a:lnTo>
                  <a:pt x="6135300" y="0"/>
                </a:lnTo>
                <a:lnTo>
                  <a:pt x="6135300" y="6135298"/>
                </a:lnTo>
                <a:lnTo>
                  <a:pt x="0" y="6135298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9" name="Freeform: Shape 258">
            <a:extLst>
              <a:ext uri="{FF2B5EF4-FFF2-40B4-BE49-F238E27FC236}">
                <a16:creationId xmlns:a16="http://schemas.microsoft.com/office/drawing/2014/main" id="{2CE23D09-8BA3-4FEE-892D-ACE847DC0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050242" y="292975"/>
            <a:ext cx="5056735" cy="9206602"/>
          </a:xfrm>
          <a:custGeom>
            <a:avLst/>
            <a:gdLst>
              <a:gd name="connsiteX0" fmla="*/ 0 w 5053652"/>
              <a:gd name="connsiteY0" fmla="*/ 209273 h 9200989"/>
              <a:gd name="connsiteX1" fmla="*/ 209274 w 5053652"/>
              <a:gd name="connsiteY1" fmla="*/ 0 h 9200989"/>
              <a:gd name="connsiteX2" fmla="*/ 5053652 w 5053652"/>
              <a:gd name="connsiteY2" fmla="*/ 4844379 h 9200989"/>
              <a:gd name="connsiteX3" fmla="*/ 697042 w 5053652"/>
              <a:gd name="connsiteY3" fmla="*/ 9200989 h 9200989"/>
              <a:gd name="connsiteX4" fmla="*/ 0 w 5053652"/>
              <a:gd name="connsiteY4" fmla="*/ 9200989 h 920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3652" h="9200989">
                <a:moveTo>
                  <a:pt x="0" y="209273"/>
                </a:moveTo>
                <a:lnTo>
                  <a:pt x="209274" y="0"/>
                </a:lnTo>
                <a:lnTo>
                  <a:pt x="5053652" y="4844379"/>
                </a:lnTo>
                <a:lnTo>
                  <a:pt x="697042" y="9200989"/>
                </a:lnTo>
                <a:lnTo>
                  <a:pt x="0" y="9200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3" name="Freeform: Shape 262">
            <a:extLst>
              <a:ext uri="{FF2B5EF4-FFF2-40B4-BE49-F238E27FC236}">
                <a16:creationId xmlns:a16="http://schemas.microsoft.com/office/drawing/2014/main" id="{6BFBE7AA-40DE-4FE5-B385-5CA874501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6 w 5353835"/>
              <a:gd name="connsiteY0" fmla="*/ 5273742 h 5353835"/>
              <a:gd name="connsiteX1" fmla="*/ 4927602 w 5353835"/>
              <a:gd name="connsiteY1" fmla="*/ 5273742 h 5353835"/>
              <a:gd name="connsiteX2" fmla="*/ 4847509 w 5353835"/>
              <a:gd name="connsiteY2" fmla="*/ 5353835 h 5353835"/>
              <a:gd name="connsiteX3" fmla="*/ 770599 w 5353835"/>
              <a:gd name="connsiteY3" fmla="*/ 5353835 h 5353835"/>
              <a:gd name="connsiteX4" fmla="*/ 422575 w 5353835"/>
              <a:gd name="connsiteY4" fmla="*/ 80093 h 5353835"/>
              <a:gd name="connsiteX5" fmla="*/ 50266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47509 h 5353835"/>
              <a:gd name="connsiteX8" fmla="*/ 5273742 w 5353835"/>
              <a:gd name="connsiteY8" fmla="*/ 4927602 h 5353835"/>
              <a:gd name="connsiteX9" fmla="*/ 5273742 w 5353835"/>
              <a:gd name="connsiteY9" fmla="*/ 80093 h 5353835"/>
              <a:gd name="connsiteX10" fmla="*/ 0 w 5353835"/>
              <a:gd name="connsiteY10" fmla="*/ 502667 h 5353835"/>
              <a:gd name="connsiteX11" fmla="*/ 80093 w 5353835"/>
              <a:gd name="connsiteY11" fmla="*/ 422574 h 5353835"/>
              <a:gd name="connsiteX12" fmla="*/ 80093 w 5353835"/>
              <a:gd name="connsiteY12" fmla="*/ 4663329 h 5353835"/>
              <a:gd name="connsiteX13" fmla="*/ 0 w 5353835"/>
              <a:gd name="connsiteY13" fmla="*/ 4583236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6" y="5273742"/>
                </a:moveTo>
                <a:lnTo>
                  <a:pt x="4927602" y="5273742"/>
                </a:lnTo>
                <a:lnTo>
                  <a:pt x="4847509" y="5353835"/>
                </a:lnTo>
                <a:lnTo>
                  <a:pt x="770599" y="5353835"/>
                </a:lnTo>
                <a:close/>
                <a:moveTo>
                  <a:pt x="422575" y="80093"/>
                </a:moveTo>
                <a:lnTo>
                  <a:pt x="502668" y="0"/>
                </a:lnTo>
                <a:lnTo>
                  <a:pt x="5353835" y="0"/>
                </a:lnTo>
                <a:lnTo>
                  <a:pt x="5353835" y="4847509"/>
                </a:lnTo>
                <a:lnTo>
                  <a:pt x="5273742" y="4927602"/>
                </a:lnTo>
                <a:lnTo>
                  <a:pt x="5273742" y="80093"/>
                </a:lnTo>
                <a:close/>
                <a:moveTo>
                  <a:pt x="0" y="502667"/>
                </a:moveTo>
                <a:lnTo>
                  <a:pt x="80093" y="422574"/>
                </a:lnTo>
                <a:lnTo>
                  <a:pt x="80093" y="4663329"/>
                </a:lnTo>
                <a:lnTo>
                  <a:pt x="0" y="4583236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8" name="Google Shape;378;p54"/>
          <p:cNvSpPr txBox="1">
            <a:spLocks noGrp="1"/>
          </p:cNvSpPr>
          <p:nvPr>
            <p:ph type="ctrTitle"/>
          </p:nvPr>
        </p:nvSpPr>
        <p:spPr>
          <a:xfrm>
            <a:off x="1116701" y="2452526"/>
            <a:ext cx="4248318" cy="1952947"/>
          </a:xfrm>
          <a:prstGeom prst="rect">
            <a:avLst/>
          </a:prstGeom>
          <a:noFill/>
        </p:spPr>
        <p:txBody>
          <a:bodyPr spcFirstLastPara="1" vert="horz" lIns="121900" tIns="121900" rIns="121900" bIns="121900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US" sz="3600" b="1" dirty="0">
                <a:solidFill>
                  <a:srgbClr val="080808"/>
                </a:solidFill>
                <a:latin typeface="Montserrat"/>
                <a:ea typeface="Montserrat"/>
                <a:cs typeface="Montserrat"/>
                <a:sym typeface="Montserrat"/>
              </a:rPr>
              <a:t>Running Python Code</a:t>
            </a:r>
          </a:p>
        </p:txBody>
      </p:sp>
      <p:sp>
        <p:nvSpPr>
          <p:cNvPr id="265" name="Isosceles Triangle 264">
            <a:extLst>
              <a:ext uri="{FF2B5EF4-FFF2-40B4-BE49-F238E27FC236}">
                <a16:creationId xmlns:a16="http://schemas.microsoft.com/office/drawing/2014/main" id="{41ACE746-85D5-45EE-8944-61B542B39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026569" y="0"/>
            <a:ext cx="3216074" cy="160803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Isosceles Triangle 266">
            <a:extLst>
              <a:ext uri="{FF2B5EF4-FFF2-40B4-BE49-F238E27FC236}">
                <a16:creationId xmlns:a16="http://schemas.microsoft.com/office/drawing/2014/main" id="{00BB3E03-CC38-4FA6-9A99-701C62D05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6059" y="4738109"/>
            <a:ext cx="4239780" cy="2119891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E64E07-52B5-F147-A4D3-7724C3453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6" name="Google Shape;386;p55"/>
          <p:cNvSpPr txBox="1">
            <a:spLocks noGrp="1"/>
          </p:cNvSpPr>
          <p:nvPr>
            <p:ph type="body" idx="1"/>
          </p:nvPr>
        </p:nvSpPr>
        <p:spPr>
          <a:xfrm>
            <a:off x="475539" y="2146646"/>
            <a:ext cx="4555064" cy="4531872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380985" indent="-228600"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endParaRPr lang="en-US" sz="2400" dirty="0">
              <a:sym typeface="Montserrat"/>
            </a:endParaRPr>
          </a:p>
          <a:p>
            <a:pPr marL="380985" indent="-228600"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sz="2400" dirty="0">
                <a:sym typeface="Montserrat"/>
              </a:rPr>
              <a:t>There are 3 main types of environments:</a:t>
            </a:r>
          </a:p>
          <a:p>
            <a:pPr marL="1600154" lvl="1" indent="0">
              <a:spcBef>
                <a:spcPts val="0"/>
              </a:spcBef>
              <a:buClr>
                <a:srgbClr val="434343"/>
              </a:buClr>
              <a:buSzPts val="2900"/>
              <a:buNone/>
            </a:pPr>
            <a:endParaRPr lang="en-US" dirty="0">
              <a:sym typeface="Montserrat"/>
            </a:endParaRPr>
          </a:p>
          <a:p>
            <a:pPr marL="1333469" indent="-342900">
              <a:buClr>
                <a:srgbClr val="434343"/>
              </a:buClr>
              <a:buSzPts val="2900"/>
              <a:buFontTx/>
              <a:buChar char="-"/>
            </a:pPr>
            <a:r>
              <a:rPr lang="en-US" sz="2200" dirty="0">
                <a:sym typeface="Montserrat"/>
              </a:rPr>
              <a:t>Text Editors</a:t>
            </a:r>
          </a:p>
          <a:p>
            <a:pPr marL="1333469" indent="-342900">
              <a:buClr>
                <a:srgbClr val="434343"/>
              </a:buClr>
              <a:buSzPts val="2900"/>
              <a:buFontTx/>
              <a:buChar char="-"/>
            </a:pPr>
            <a:endParaRPr lang="en-US" sz="2200" dirty="0">
              <a:sym typeface="Montserrat"/>
            </a:endParaRPr>
          </a:p>
          <a:p>
            <a:pPr marL="1333469" indent="-342900">
              <a:buClr>
                <a:srgbClr val="434343"/>
              </a:buClr>
              <a:buSzPts val="2900"/>
              <a:buFontTx/>
              <a:buChar char="-"/>
            </a:pPr>
            <a:r>
              <a:rPr lang="en-US" sz="2200" dirty="0">
                <a:sym typeface="Montserrat"/>
              </a:rPr>
              <a:t>Full IDEs</a:t>
            </a:r>
          </a:p>
          <a:p>
            <a:pPr marL="1943054" lvl="1" indent="-342900">
              <a:spcBef>
                <a:spcPts val="0"/>
              </a:spcBef>
              <a:buClr>
                <a:srgbClr val="434343"/>
              </a:buClr>
              <a:buSzPts val="2900"/>
              <a:buFontTx/>
              <a:buChar char="-"/>
            </a:pPr>
            <a:endParaRPr lang="en-US" sz="2200" dirty="0">
              <a:sym typeface="Montserrat"/>
            </a:endParaRPr>
          </a:p>
          <a:p>
            <a:pPr marL="1333469" indent="-342900">
              <a:buClr>
                <a:srgbClr val="434343"/>
              </a:buClr>
              <a:buSzPts val="2900"/>
              <a:buFontTx/>
              <a:buChar char="-"/>
            </a:pPr>
            <a:r>
              <a:rPr lang="en-US" sz="2200" dirty="0">
                <a:sym typeface="Montserrat"/>
              </a:rPr>
              <a:t>Notebook Environments</a:t>
            </a:r>
          </a:p>
          <a:p>
            <a:pPr marL="1943054" lvl="1" indent="-342900">
              <a:spcBef>
                <a:spcPts val="0"/>
              </a:spcBef>
              <a:buClr>
                <a:srgbClr val="434343"/>
              </a:buClr>
              <a:buSzPts val="2900"/>
              <a:buFontTx/>
              <a:buChar char="-"/>
            </a:pPr>
            <a:endParaRPr lang="en-US" sz="2200" dirty="0">
              <a:sym typeface="Montserrat"/>
            </a:endParaRPr>
          </a:p>
          <a:p>
            <a:pPr marL="1943054" lvl="1" indent="-342900">
              <a:spcBef>
                <a:spcPts val="0"/>
              </a:spcBef>
              <a:buClr>
                <a:srgbClr val="434343"/>
              </a:buClr>
              <a:buSzPts val="2900"/>
              <a:buFontTx/>
              <a:buChar char="-"/>
            </a:pPr>
            <a:endParaRPr lang="en-US" sz="2000" dirty="0">
              <a:sym typeface="Montserrat"/>
            </a:endParaRPr>
          </a:p>
          <a:p>
            <a:pPr marL="0" indent="-228600">
              <a:spcBef>
                <a:spcPts val="2133"/>
              </a:spcBef>
              <a:spcAft>
                <a:spcPts val="2133"/>
              </a:spcAft>
              <a:buFont typeface="Arial" panose="020B0604020202020204" pitchFamily="34" charset="0"/>
              <a:buChar char="•"/>
            </a:pPr>
            <a:endParaRPr lang="en-US" sz="2000" dirty="0">
              <a:sym typeface="Montserrat"/>
            </a:endParaRP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8" name="Isosceles Triangle 137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Company name&#10;&#10;Description automatically generated with low confidence">
            <a:extLst>
              <a:ext uri="{FF2B5EF4-FFF2-40B4-BE49-F238E27FC236}">
                <a16:creationId xmlns:a16="http://schemas.microsoft.com/office/drawing/2014/main" id="{86333767-0C0D-AF42-8A83-B1B798FFA9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972" y="2465584"/>
            <a:ext cx="6896679" cy="3862139"/>
          </a:xfrm>
          <a:prstGeom prst="rect">
            <a:avLst/>
          </a:prstGeom>
        </p:spPr>
      </p:pic>
      <p:grpSp>
        <p:nvGrpSpPr>
          <p:cNvPr id="141" name="Group 140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Isosceles Triangle 142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926A007-5B0B-2644-8C88-E121E1B6CC76}"/>
              </a:ext>
            </a:extLst>
          </p:cNvPr>
          <p:cNvSpPr/>
          <p:nvPr/>
        </p:nvSpPr>
        <p:spPr>
          <a:xfrm>
            <a:off x="507030" y="946316"/>
            <a:ext cx="92272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85" indent="-228600"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sz="2400" dirty="0">
                <a:sym typeface="Montserrat"/>
              </a:rPr>
              <a:t>There are several ways to run Python code.</a:t>
            </a:r>
          </a:p>
          <a:p>
            <a:pPr marL="380985" indent="-228600"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endParaRPr lang="en-US" sz="2400" dirty="0">
              <a:sym typeface="Montserrat"/>
            </a:endParaRPr>
          </a:p>
          <a:p>
            <a:pPr marL="380985" indent="-228600"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sz="2400" dirty="0">
                <a:sym typeface="Montserrat"/>
              </a:rPr>
              <a:t>First, let’s discuss the various options for development environments.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F345F8A-BC3A-9B46-896A-76FB83BC0E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4" name="Google Shape;394;p56"/>
          <p:cNvSpPr txBox="1">
            <a:spLocks noGrp="1"/>
          </p:cNvSpPr>
          <p:nvPr>
            <p:ph type="body" idx="1"/>
          </p:nvPr>
        </p:nvSpPr>
        <p:spPr>
          <a:xfrm>
            <a:off x="762926" y="720837"/>
            <a:ext cx="6722532" cy="4393982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380985" indent="0">
              <a:spcAft>
                <a:spcPts val="600"/>
              </a:spcAft>
              <a:buClr>
                <a:srgbClr val="434343"/>
              </a:buClr>
              <a:buSzPts val="2900"/>
              <a:buNone/>
            </a:pPr>
            <a:r>
              <a:rPr lang="en-US" sz="4000" dirty="0">
                <a:sym typeface="Montserrat"/>
              </a:rPr>
              <a:t>Text Editors</a:t>
            </a:r>
          </a:p>
          <a:p>
            <a:pPr marL="380985" indent="0">
              <a:spcAft>
                <a:spcPts val="600"/>
              </a:spcAft>
              <a:buClr>
                <a:srgbClr val="434343"/>
              </a:buClr>
              <a:buSzPts val="2900"/>
              <a:buNone/>
            </a:pPr>
            <a:endParaRPr lang="en-US" sz="4000" dirty="0">
              <a:sym typeface="Montserrat"/>
            </a:endParaRPr>
          </a:p>
          <a:p>
            <a:pPr marL="0" indent="0"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r>
              <a:rPr lang="en-US" dirty="0">
                <a:sym typeface="Montserrat"/>
              </a:rPr>
              <a:t>	Most popular : </a:t>
            </a:r>
            <a:r>
              <a:rPr lang="en-US" b="1" i="1" dirty="0">
                <a:sym typeface="Montserrat"/>
              </a:rPr>
              <a:t>Sublime</a:t>
            </a:r>
            <a:r>
              <a:rPr lang="en-US" i="1" dirty="0">
                <a:sym typeface="Montserrat"/>
              </a:rPr>
              <a:t> </a:t>
            </a:r>
            <a:r>
              <a:rPr lang="en-US" b="1" i="1" dirty="0">
                <a:sym typeface="Montserrat"/>
              </a:rPr>
              <a:t>Text</a:t>
            </a:r>
            <a:r>
              <a:rPr lang="en-US" i="1" dirty="0">
                <a:sym typeface="Montserrat"/>
              </a:rPr>
              <a:t> </a:t>
            </a:r>
            <a:r>
              <a:rPr lang="en-US" dirty="0">
                <a:sym typeface="Montserrat"/>
              </a:rPr>
              <a:t>and </a:t>
            </a:r>
            <a:r>
              <a:rPr lang="en-US" b="1" i="1" dirty="0">
                <a:sym typeface="Montserrat"/>
              </a:rPr>
              <a:t>Atom</a:t>
            </a:r>
            <a:r>
              <a:rPr lang="en-US" dirty="0">
                <a:sym typeface="Montserrat"/>
              </a:rPr>
              <a:t> </a:t>
            </a:r>
          </a:p>
          <a:p>
            <a:pPr marL="0" indent="-228600">
              <a:spcAft>
                <a:spcPts val="6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2000" dirty="0">
              <a:sym typeface="Montserrat"/>
            </a:endParaRPr>
          </a:p>
          <a:p>
            <a:pPr marL="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ym typeface="Montserrat"/>
            </a:endParaRPr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65305D38-54EB-4E4F-9AFA-47848A710D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14" b="10602"/>
          <a:stretch/>
        </p:blipFill>
        <p:spPr>
          <a:xfrm>
            <a:off x="5706050" y="3717533"/>
            <a:ext cx="6036229" cy="2467897"/>
          </a:xfrm>
          <a:prstGeom prst="rect">
            <a:avLst/>
          </a:prstGeom>
          <a:effectLst>
            <a:softEdge rad="52191"/>
          </a:effectLst>
        </p:spPr>
      </p:pic>
      <p:grpSp>
        <p:nvGrpSpPr>
          <p:cNvPr id="85" name="Group 84">
            <a:extLst>
              <a:ext uri="{FF2B5EF4-FFF2-40B4-BE49-F238E27FC236}">
                <a16:creationId xmlns:a16="http://schemas.microsoft.com/office/drawing/2014/main" id="{15CBE6EC-46EF-45D9-8E16-DCDC5917C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4720" y="0"/>
            <a:ext cx="1097280" cy="1097280"/>
            <a:chOff x="11094720" y="0"/>
            <a:chExt cx="1097280" cy="1097280"/>
          </a:xfrm>
        </p:grpSpPr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DEEDCD65-9740-4F34-BDF1-9C068E053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B3DA7FD-5CC0-46D1-9DFB-5BAF6BE24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0D3ED51-594C-7F4B-8B16-F03C862BD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B3AB1-CB41-D549-B260-DB35C3C7D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030" y="399785"/>
            <a:ext cx="10905066" cy="113573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spcBef>
                <a:spcPct val="0"/>
              </a:spcBef>
            </a:pPr>
            <a:r>
              <a:rPr lang="en-US" sz="4000" b="1" i="1" dirty="0"/>
              <a:t>Sublime Text</a:t>
            </a:r>
            <a:br>
              <a:rPr lang="en-US" sz="3600" dirty="0"/>
            </a:br>
            <a:br>
              <a:rPr lang="en-US" sz="3600" dirty="0"/>
            </a:b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1FAC4A9-4676-174E-89EA-2638113A88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90" b="23942"/>
          <a:stretch/>
        </p:blipFill>
        <p:spPr>
          <a:xfrm>
            <a:off x="308833" y="2887222"/>
            <a:ext cx="6350899" cy="295070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8E395BB-A627-3C4A-B464-31E46CA46315}"/>
              </a:ext>
            </a:extLst>
          </p:cNvPr>
          <p:cNvSpPr txBox="1"/>
          <p:nvPr/>
        </p:nvSpPr>
        <p:spPr>
          <a:xfrm>
            <a:off x="507030" y="1023460"/>
            <a:ext cx="11684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You can download the </a:t>
            </a:r>
            <a:r>
              <a:rPr lang="en-US" sz="2400" b="1" dirty="0"/>
              <a:t>.exe</a:t>
            </a:r>
            <a:r>
              <a:rPr lang="en-US" sz="2400" dirty="0"/>
              <a:t> package from the official website: </a:t>
            </a:r>
            <a:r>
              <a:rPr lang="en-US" sz="2400" dirty="0">
                <a:hlinkClick r:id="rId3"/>
              </a:rPr>
              <a:t>https://www.sublimetext.com/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4DF5E8-3D76-C34A-8E97-801157F79BBC}"/>
              </a:ext>
            </a:extLst>
          </p:cNvPr>
          <p:cNvSpPr/>
          <p:nvPr/>
        </p:nvSpPr>
        <p:spPr>
          <a:xfrm>
            <a:off x="507030" y="1972379"/>
            <a:ext cx="1040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Upon successful installation, your editor will appear, as shown below.</a:t>
            </a:r>
          </a:p>
        </p:txBody>
      </p:sp>
      <p:pic>
        <p:nvPicPr>
          <p:cNvPr id="19" name="Picture 1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348EF5-DC0D-0F40-89F5-98C7911D7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565" y="2540123"/>
            <a:ext cx="4716406" cy="33132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9382C42-E9B9-2041-BB63-5FDEC2242C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782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BC18520-8B60-ED4E-9D8B-5E083BE8A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409" y="1483286"/>
            <a:ext cx="4879532" cy="3891427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BAD992-BD7A-AE4C-8420-3DC5DD7265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67" t="3209"/>
          <a:stretch/>
        </p:blipFill>
        <p:spPr>
          <a:xfrm>
            <a:off x="3765284" y="4530028"/>
            <a:ext cx="3079066" cy="208088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9D378A6-DB43-F447-AEF9-B2AE4EA4BCDF}"/>
              </a:ext>
            </a:extLst>
          </p:cNvPr>
          <p:cNvSpPr txBox="1"/>
          <p:nvPr/>
        </p:nvSpPr>
        <p:spPr>
          <a:xfrm>
            <a:off x="246665" y="238923"/>
            <a:ext cx="656853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Creating the first document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Step 1</a:t>
            </a:r>
            <a:r>
              <a:rPr lang="en-US" sz="2400" dirty="0"/>
              <a:t>: Use the option “</a:t>
            </a:r>
            <a:r>
              <a:rPr lang="en-US" sz="2400" b="1" dirty="0"/>
              <a:t>New File</a:t>
            </a:r>
            <a:r>
              <a:rPr lang="en-US" sz="2400" dirty="0"/>
              <a:t>” to create a file in Sublime Text editor.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Step 2</a:t>
            </a:r>
            <a:r>
              <a:rPr lang="en-US" sz="2400" dirty="0"/>
              <a:t>:Once the new file is available, you can start writing the code.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Just as the other text editor, Sublime Text saves the file in your working directory.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More tutorials on Sublime Text is available at:</a:t>
            </a:r>
          </a:p>
          <a:p>
            <a:r>
              <a:rPr lang="en-US" sz="2000" dirty="0">
                <a:hlinkClick r:id="rId4"/>
              </a:rPr>
              <a:t>https://</a:t>
            </a:r>
            <a:r>
              <a:rPr lang="en-US" sz="2000" dirty="0" err="1">
                <a:hlinkClick r:id="rId4"/>
              </a:rPr>
              <a:t>www.tutorialspoint.com</a:t>
            </a:r>
            <a:r>
              <a:rPr lang="en-US" sz="2000" dirty="0">
                <a:hlinkClick r:id="rId4"/>
              </a:rPr>
              <a:t>/</a:t>
            </a:r>
            <a:r>
              <a:rPr lang="en-US" sz="2000" dirty="0" err="1">
                <a:hlinkClick r:id="rId4"/>
              </a:rPr>
              <a:t>sublime_text</a:t>
            </a:r>
            <a:r>
              <a:rPr lang="en-US" sz="2000" dirty="0">
                <a:hlinkClick r:id="rId4"/>
              </a:rPr>
              <a:t>/</a:t>
            </a:r>
            <a:r>
              <a:rPr lang="en-US" sz="2000" dirty="0" err="1">
                <a:hlinkClick r:id="rId4"/>
              </a:rPr>
              <a:t>index.htm</a:t>
            </a:r>
            <a:r>
              <a:rPr lang="en-US" sz="2000" dirty="0">
                <a:hlinkClick r:id="rId4"/>
              </a:rPr>
              <a:t> </a:t>
            </a:r>
            <a:endParaRPr lang="en-US" sz="20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E9FF6C7-9480-5840-9BD6-837605DDB3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5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FA366754-A2F4-475B-8217-AB06F5F15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322BF2F0-5264-48F8-8780-73D64DE84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Isosceles Triangle 194">
              <a:extLst>
                <a:ext uri="{FF2B5EF4-FFF2-40B4-BE49-F238E27FC236}">
                  <a16:creationId xmlns:a16="http://schemas.microsoft.com/office/drawing/2014/main" id="{7DC5FF32-A8FD-4F1B-B8D3-3D226716C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02" name="Google Shape;402;p57"/>
          <p:cNvSpPr txBox="1">
            <a:spLocks noGrp="1"/>
          </p:cNvSpPr>
          <p:nvPr>
            <p:ph type="body" idx="1"/>
          </p:nvPr>
        </p:nvSpPr>
        <p:spPr>
          <a:xfrm>
            <a:off x="821438" y="582947"/>
            <a:ext cx="7230532" cy="4531872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380985" indent="0">
              <a:spcAft>
                <a:spcPts val="600"/>
              </a:spcAft>
              <a:buClr>
                <a:srgbClr val="434343"/>
              </a:buClr>
              <a:buSzPts val="2900"/>
              <a:buNone/>
            </a:pPr>
            <a:r>
              <a:rPr lang="en-US" sz="4000" dirty="0">
                <a:sym typeface="Montserrat"/>
              </a:rPr>
              <a:t>Full IDEs</a:t>
            </a:r>
          </a:p>
          <a:p>
            <a:pPr marL="380985" indent="0">
              <a:spcAft>
                <a:spcPts val="600"/>
              </a:spcAft>
              <a:buClr>
                <a:srgbClr val="434343"/>
              </a:buClr>
              <a:buSzPts val="2900"/>
              <a:buNone/>
            </a:pPr>
            <a:endParaRPr lang="en-US" sz="4000" dirty="0">
              <a:sym typeface="Montserrat"/>
            </a:endParaRP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sz="2800" dirty="0">
                <a:sym typeface="Montserrat"/>
              </a:rPr>
              <a:t>Development Environments explicitly designed for Python.</a:t>
            </a: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sz="2800" dirty="0">
                <a:sym typeface="Montserrat"/>
              </a:rPr>
              <a:t>Larger programs.</a:t>
            </a: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sz="2800" dirty="0">
                <a:sym typeface="Montserrat"/>
              </a:rPr>
              <a:t>Designed specifically for Python, with lots of extra functionality.</a:t>
            </a: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endParaRPr lang="en-US" sz="2800" dirty="0">
              <a:sym typeface="Montserrat"/>
            </a:endParaRPr>
          </a:p>
          <a:p>
            <a:pPr marL="0" indent="0"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r>
              <a:rPr lang="en-US" dirty="0">
                <a:sym typeface="Montserrat"/>
              </a:rPr>
              <a:t>	Most popular: </a:t>
            </a:r>
            <a:r>
              <a:rPr lang="en-US" b="1" i="1" dirty="0">
                <a:sym typeface="Montserrat"/>
              </a:rPr>
              <a:t>PyCharm</a:t>
            </a:r>
            <a:r>
              <a:rPr lang="en-US" b="1" dirty="0">
                <a:sym typeface="Montserrat"/>
              </a:rPr>
              <a:t> </a:t>
            </a:r>
            <a:r>
              <a:rPr lang="en-US" dirty="0">
                <a:sym typeface="Montserrat"/>
              </a:rPr>
              <a:t>and </a:t>
            </a:r>
            <a:r>
              <a:rPr lang="en-US" b="1" i="1" dirty="0">
                <a:sym typeface="Montserrat"/>
              </a:rPr>
              <a:t>Spyder</a:t>
            </a:r>
            <a:r>
              <a:rPr lang="en-US" i="1" dirty="0">
                <a:sym typeface="Montserrat"/>
              </a:rPr>
              <a:t> </a:t>
            </a:r>
          </a:p>
          <a:p>
            <a:pPr marL="0" indent="-228600">
              <a:spcAft>
                <a:spcPts val="6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2000" dirty="0">
              <a:sym typeface="Montserrat"/>
            </a:endParaRP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97" name="Isosceles Triangle 19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CAC668E6-6F6E-5148-B21D-8960491C1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076" y="3548294"/>
            <a:ext cx="3416214" cy="16967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C0DA08-7BBA-2B49-9E2D-480166AFDB1F}"/>
              </a:ext>
            </a:extLst>
          </p:cNvPr>
          <p:cNvSpPr txBox="1"/>
          <p:nvPr/>
        </p:nvSpPr>
        <p:spPr>
          <a:xfrm>
            <a:off x="1641451" y="5350916"/>
            <a:ext cx="10635494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*</a:t>
            </a:r>
            <a:r>
              <a:rPr lang="en-US" sz="2000" b="1" dirty="0"/>
              <a:t>Quick note</a:t>
            </a:r>
            <a:r>
              <a:rPr lang="en-US" sz="2000" dirty="0"/>
              <a:t>: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PyCharm is available in three editions: “</a:t>
            </a:r>
            <a:r>
              <a:rPr lang="en-US" sz="2000" i="1" dirty="0"/>
              <a:t>Professional”,</a:t>
            </a:r>
            <a:r>
              <a:rPr lang="en-US" sz="2000" dirty="0"/>
              <a:t> “</a:t>
            </a:r>
            <a:r>
              <a:rPr lang="en-US" sz="2000" i="1" dirty="0"/>
              <a:t>Community”, and “Edu”.</a:t>
            </a:r>
            <a:r>
              <a:rPr lang="en-US" sz="2000" dirty="0"/>
              <a:t> 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Only the “</a:t>
            </a:r>
            <a:r>
              <a:rPr lang="en-US" sz="2000" i="1" dirty="0"/>
              <a:t>Community” and “Edu”</a:t>
            </a:r>
            <a:r>
              <a:rPr lang="en-US" sz="2000" dirty="0"/>
              <a:t> editions are </a:t>
            </a:r>
            <a:r>
              <a:rPr lang="en-US" sz="2000" b="1" dirty="0"/>
              <a:t>free</a:t>
            </a:r>
            <a:r>
              <a:rPr lang="en-US" sz="2000" dirty="0"/>
              <a:t>, but they have relatively fewer features available.</a:t>
            </a:r>
            <a:endParaRPr lang="en-US" sz="1400" dirty="0">
              <a:sym typeface="Montserrat"/>
            </a:endParaRPr>
          </a:p>
          <a:p>
            <a:endParaRPr 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71757A-DF46-3D46-96C7-1A67A83027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A366754-A2F4-475B-8217-AB06F5F15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322BF2F0-5264-48F8-8780-73D64DE84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Isosceles Triangle 98">
              <a:extLst>
                <a:ext uri="{FF2B5EF4-FFF2-40B4-BE49-F238E27FC236}">
                  <a16:creationId xmlns:a16="http://schemas.microsoft.com/office/drawing/2014/main" id="{7DC5FF32-A8FD-4F1B-B8D3-3D226716C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0" name="Google Shape;410;p58"/>
          <p:cNvSpPr txBox="1">
            <a:spLocks noGrp="1"/>
          </p:cNvSpPr>
          <p:nvPr>
            <p:ph type="body" idx="1"/>
          </p:nvPr>
        </p:nvSpPr>
        <p:spPr>
          <a:xfrm>
            <a:off x="327349" y="921834"/>
            <a:ext cx="7529636" cy="4821973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380985" indent="0">
              <a:spcAft>
                <a:spcPts val="600"/>
              </a:spcAft>
              <a:buClr>
                <a:srgbClr val="434343"/>
              </a:buClr>
              <a:buSzPts val="2900"/>
              <a:buNone/>
            </a:pPr>
            <a:r>
              <a:rPr lang="en-US" sz="4000" dirty="0">
                <a:sym typeface="Montserrat"/>
              </a:rPr>
              <a:t>Notebook Environments</a:t>
            </a:r>
          </a:p>
          <a:p>
            <a:pPr marL="380985" indent="0">
              <a:spcAft>
                <a:spcPts val="600"/>
              </a:spcAft>
              <a:buClr>
                <a:srgbClr val="434343"/>
              </a:buClr>
              <a:buSzPts val="2900"/>
              <a:buNone/>
            </a:pPr>
            <a:endParaRPr lang="en-US" sz="4000" dirty="0">
              <a:sym typeface="Montserrat"/>
            </a:endParaRP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sz="2800" dirty="0">
                <a:sym typeface="Montserrat"/>
              </a:rPr>
              <a:t>Great for learning.</a:t>
            </a: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sz="2800" dirty="0">
                <a:sym typeface="Montserrat"/>
              </a:rPr>
              <a:t>See input and output next to each other.</a:t>
            </a: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sz="2800" dirty="0">
                <a:sym typeface="Montserrat"/>
              </a:rPr>
              <a:t>Support in-line markdown notes, visualizations, videos, and more.</a:t>
            </a: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sz="2800" dirty="0">
                <a:sym typeface="Montserrat"/>
              </a:rPr>
              <a:t>Special file formats that are </a:t>
            </a:r>
            <a:r>
              <a:rPr lang="en-US" sz="2800" i="1" dirty="0">
                <a:sym typeface="Montserrat"/>
              </a:rPr>
              <a:t>not .</a:t>
            </a:r>
            <a:r>
              <a:rPr lang="en-US" sz="2800" i="1" dirty="0" err="1">
                <a:sym typeface="Montserrat"/>
              </a:rPr>
              <a:t>py</a:t>
            </a:r>
            <a:endParaRPr lang="en-US" sz="2800" i="1" dirty="0">
              <a:sym typeface="Montserrat"/>
            </a:endParaRPr>
          </a:p>
          <a:p>
            <a:pPr marL="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ym typeface="Montserrat"/>
            </a:endParaRPr>
          </a:p>
          <a:p>
            <a:pPr marL="0" indent="0"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r>
              <a:rPr lang="en-US" dirty="0">
                <a:sym typeface="Montserrat"/>
              </a:rPr>
              <a:t>	Most popular: </a:t>
            </a:r>
            <a:r>
              <a:rPr lang="en-US" b="1" i="1" dirty="0">
                <a:sym typeface="Montserrat"/>
              </a:rPr>
              <a:t>Jupyter Notebook</a:t>
            </a:r>
            <a:endParaRPr lang="en-US" b="1" dirty="0">
              <a:sym typeface="Montserrat"/>
            </a:endParaRPr>
          </a:p>
          <a:p>
            <a:pPr marL="0" indent="-228600">
              <a:spcAft>
                <a:spcPts val="6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2000" dirty="0">
              <a:sym typeface="Montserrat"/>
            </a:endParaRPr>
          </a:p>
          <a:p>
            <a:pPr marL="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ym typeface="Montserrat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02" name="Isosceles Triangle 10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9076A983-29D4-134A-A9FA-E72D41793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612" y="3793858"/>
            <a:ext cx="2179085" cy="25264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E76D09-7432-F647-9216-7414FE3429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Rectangle 102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1" name="Rectangle 104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Freeform: Shape 106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3" name="Freeform: Shape 108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4" name="Rectangle 110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8" name="Google Shape;418;p59"/>
          <p:cNvSpPr txBox="1">
            <a:spLocks noGrp="1"/>
          </p:cNvSpPr>
          <p:nvPr>
            <p:ph type="body" idx="1"/>
          </p:nvPr>
        </p:nvSpPr>
        <p:spPr>
          <a:xfrm>
            <a:off x="1041400" y="1870199"/>
            <a:ext cx="10109200" cy="4516361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ym typeface="Montserrat"/>
            </a:endParaRPr>
          </a:p>
          <a:p>
            <a:pPr marL="0" indent="0" algn="ctr"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r>
              <a:rPr lang="en-US" sz="3200" b="1" dirty="0">
                <a:sym typeface="Montserrat"/>
              </a:rPr>
              <a:t>Choose whichever development environment you prefer!</a:t>
            </a:r>
          </a:p>
          <a:p>
            <a:pPr marL="0" indent="0" algn="ctr"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endParaRPr lang="en-US" sz="3200" b="1" dirty="0">
              <a:sym typeface="Montserrat"/>
            </a:endParaRPr>
          </a:p>
          <a:p>
            <a:pPr marL="0" indent="0" algn="ctr"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r>
              <a:rPr lang="en-US" sz="3200" b="1" dirty="0">
                <a:sym typeface="Montserrat"/>
              </a:rPr>
              <a:t>Here we work with </a:t>
            </a:r>
            <a:r>
              <a:rPr lang="en-US" sz="3200" b="1" i="1" u="sng" dirty="0">
                <a:sym typeface="Montserrat"/>
              </a:rPr>
              <a:t>Jupyter notebook</a:t>
            </a:r>
            <a:r>
              <a:rPr lang="en-US" sz="3200" b="1" dirty="0">
                <a:sym typeface="Montserrat"/>
              </a:rPr>
              <a:t>.</a:t>
            </a:r>
          </a:p>
          <a:p>
            <a:pPr marL="0" indent="-228600">
              <a:spcAft>
                <a:spcPts val="6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2000" dirty="0">
              <a:sym typeface="Montserrat"/>
            </a:endParaRPr>
          </a:p>
          <a:p>
            <a:pPr marL="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ym typeface="Montserrat"/>
            </a:endParaRPr>
          </a:p>
        </p:txBody>
      </p:sp>
      <p:sp>
        <p:nvSpPr>
          <p:cNvPr id="113" name="Isosceles Triangle 112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5" name="Isosceles Triangle 114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826121-442E-C041-89B9-CDEAE05B87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A660B6F0-EB28-DA41-BA39-D6E64BD7E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77198">
            <a:off x="974487" y="338817"/>
            <a:ext cx="648574" cy="6475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8E2CF8-B9B0-A34C-AAF6-94ADFDB25EC3}"/>
              </a:ext>
            </a:extLst>
          </p:cNvPr>
          <p:cNvSpPr/>
          <p:nvPr/>
        </p:nvSpPr>
        <p:spPr>
          <a:xfrm>
            <a:off x="1782087" y="1681962"/>
            <a:ext cx="3944070" cy="994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lvl="0" defTabSz="914400">
              <a:lnSpc>
                <a:spcPct val="90000"/>
              </a:lnSpc>
              <a:spcAft>
                <a:spcPts val="600"/>
              </a:spcAft>
            </a:pPr>
            <a:r>
              <a:rPr lang="en-US" b="1" i="1" dirty="0"/>
              <a:t>1. Python Overview</a:t>
            </a:r>
          </a:p>
          <a:p>
            <a:pPr marL="342900" lvl="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Brief History</a:t>
            </a:r>
          </a:p>
          <a:p>
            <a:pPr marL="342900" lvl="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Usage of Python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2FC2F5-C38A-B143-B907-84493470D36C}"/>
              </a:ext>
            </a:extLst>
          </p:cNvPr>
          <p:cNvSpPr/>
          <p:nvPr/>
        </p:nvSpPr>
        <p:spPr>
          <a:xfrm>
            <a:off x="1797619" y="2951165"/>
            <a:ext cx="4507096" cy="1320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lvl="0" defTabSz="914400">
              <a:lnSpc>
                <a:spcPct val="90000"/>
              </a:lnSpc>
              <a:spcAft>
                <a:spcPts val="600"/>
              </a:spcAft>
            </a:pPr>
            <a:r>
              <a:rPr lang="en-US" b="1" i="1" dirty="0"/>
              <a:t>2. Installing Python</a:t>
            </a:r>
          </a:p>
          <a:p>
            <a:pPr marL="342900" lvl="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Install Anaconda Distribution for Python</a:t>
            </a:r>
          </a:p>
          <a:p>
            <a:pPr marL="342900" lvl="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Briefly running Jupyter Notebook</a:t>
            </a:r>
          </a:p>
          <a:p>
            <a:pPr marL="342900" lvl="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Exploring “no install” online options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982141-11B2-B549-8FC0-1BA25C752BFB}"/>
              </a:ext>
            </a:extLst>
          </p:cNvPr>
          <p:cNvSpPr/>
          <p:nvPr/>
        </p:nvSpPr>
        <p:spPr>
          <a:xfrm>
            <a:off x="1827265" y="4508197"/>
            <a:ext cx="3841481" cy="1646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lvl="0" defTabSz="914400">
              <a:lnSpc>
                <a:spcPct val="90000"/>
              </a:lnSpc>
              <a:spcAft>
                <a:spcPts val="600"/>
              </a:spcAft>
            </a:pPr>
            <a:r>
              <a:rPr lang="en-US" b="1" i="1" dirty="0"/>
              <a:t>3. Running Python Code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Text </a:t>
            </a:r>
            <a:r>
              <a:rPr lang="en-US"/>
              <a:t>Editors and Full IDEs</a:t>
            </a:r>
            <a:endParaRPr lang="en-US" dirty="0"/>
          </a:p>
          <a:p>
            <a:pPr marL="342900" lvl="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Notebook Environments</a:t>
            </a:r>
          </a:p>
          <a:p>
            <a:pPr marL="342900" lvl="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Jupyter Notebook</a:t>
            </a:r>
          </a:p>
          <a:p>
            <a:pPr marL="342900" lvl="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 Quick Tour in Jupyter Notebook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82A7B7D-4D9F-074B-AFCD-1835FA7EEDD6}"/>
              </a:ext>
            </a:extLst>
          </p:cNvPr>
          <p:cNvSpPr/>
          <p:nvPr/>
        </p:nvSpPr>
        <p:spPr>
          <a:xfrm>
            <a:off x="7214116" y="1817307"/>
            <a:ext cx="4113978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 marL="114300" lvl="0" defTabSz="914400">
              <a:lnSpc>
                <a:spcPct val="90000"/>
              </a:lnSpc>
              <a:spcAft>
                <a:spcPts val="600"/>
              </a:spcAft>
            </a:pPr>
            <a:r>
              <a:rPr lang="en-US" b="1" i="1" dirty="0"/>
              <a:t>4. Python Coding</a:t>
            </a:r>
          </a:p>
          <a:p>
            <a:pPr marL="342900" lvl="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Python Object</a:t>
            </a:r>
          </a:p>
          <a:p>
            <a:pPr marL="342900" lvl="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Python Data Structure Basics</a:t>
            </a:r>
          </a:p>
          <a:p>
            <a:pPr marL="342900" lvl="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Python Comparison Operators</a:t>
            </a:r>
          </a:p>
          <a:p>
            <a:pPr marL="342900" lvl="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Python Statements</a:t>
            </a:r>
          </a:p>
          <a:p>
            <a:pPr marL="342900" lvl="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Methods and Functions</a:t>
            </a:r>
          </a:p>
          <a:p>
            <a:pPr marL="342900" lvl="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 Tour in NumPy Library</a:t>
            </a:r>
          </a:p>
          <a:p>
            <a:pPr marL="342900" lvl="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 Tour in Pandas Library</a:t>
            </a:r>
          </a:p>
          <a:p>
            <a:pPr marL="342900" lvl="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 Tour in Matplotlib Library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BFBC203-8858-7245-AFD8-E2E00A7FDA50}"/>
              </a:ext>
            </a:extLst>
          </p:cNvPr>
          <p:cNvSpPr/>
          <p:nvPr/>
        </p:nvSpPr>
        <p:spPr>
          <a:xfrm>
            <a:off x="1958622" y="617002"/>
            <a:ext cx="6269730" cy="523220"/>
          </a:xfrm>
          <a:prstGeom prst="rect">
            <a:avLst/>
          </a:prstGeom>
          <a:ln cap="rnd">
            <a:noFill/>
          </a:ln>
        </p:spPr>
        <p:txBody>
          <a:bodyPr wrap="none">
            <a:spAutoFit/>
          </a:bodyPr>
          <a:lstStyle/>
          <a:p>
            <a:r>
              <a:rPr lang="en-US" sz="2800" b="1" dirty="0">
                <a:latin typeface="+mj-lt"/>
              </a:rPr>
              <a:t>The content of this workshop is as follows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7C34A20-5EE1-D040-98DD-9850EF7571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6666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D5189306-04D9-4982-9EBE-938B344A1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102C4642-2AB4-49A1-89D9-3E5C01E99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1872577" y="1372793"/>
            <a:ext cx="6135300" cy="5537781"/>
          </a:xfrm>
          <a:custGeom>
            <a:avLst/>
            <a:gdLst>
              <a:gd name="connsiteX0" fmla="*/ 0 w 6135300"/>
              <a:gd name="connsiteY0" fmla="*/ 0 h 5537781"/>
              <a:gd name="connsiteX1" fmla="*/ 6135300 w 6135300"/>
              <a:gd name="connsiteY1" fmla="*/ 0 h 5537781"/>
              <a:gd name="connsiteX2" fmla="*/ 6135300 w 6135300"/>
              <a:gd name="connsiteY2" fmla="*/ 3548931 h 5537781"/>
              <a:gd name="connsiteX3" fmla="*/ 4146451 w 6135300"/>
              <a:gd name="connsiteY3" fmla="*/ 5537781 h 5537781"/>
              <a:gd name="connsiteX4" fmla="*/ 0 w 6135300"/>
              <a:gd name="connsiteY4" fmla="*/ 1391331 h 553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5300" h="5537781">
                <a:moveTo>
                  <a:pt x="0" y="0"/>
                </a:moveTo>
                <a:lnTo>
                  <a:pt x="6135300" y="0"/>
                </a:lnTo>
                <a:lnTo>
                  <a:pt x="6135300" y="3548931"/>
                </a:lnTo>
                <a:lnTo>
                  <a:pt x="4146451" y="5537781"/>
                </a:lnTo>
                <a:lnTo>
                  <a:pt x="0" y="1391331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82EAAEF9-78E9-4B67-93B4-CD09F7570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069931" y="-1536286"/>
            <a:ext cx="6135300" cy="6135298"/>
          </a:xfrm>
          <a:custGeom>
            <a:avLst/>
            <a:gdLst>
              <a:gd name="connsiteX0" fmla="*/ 0 w 6135300"/>
              <a:gd name="connsiteY0" fmla="*/ 3971712 h 6135298"/>
              <a:gd name="connsiteX1" fmla="*/ 3971712 w 6135300"/>
              <a:gd name="connsiteY1" fmla="*/ 0 h 6135298"/>
              <a:gd name="connsiteX2" fmla="*/ 6135300 w 6135300"/>
              <a:gd name="connsiteY2" fmla="*/ 0 h 6135298"/>
              <a:gd name="connsiteX3" fmla="*/ 6135300 w 6135300"/>
              <a:gd name="connsiteY3" fmla="*/ 6135298 h 6135298"/>
              <a:gd name="connsiteX4" fmla="*/ 0 w 6135300"/>
              <a:gd name="connsiteY4" fmla="*/ 6135298 h 613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5300" h="6135298">
                <a:moveTo>
                  <a:pt x="0" y="3971712"/>
                </a:moveTo>
                <a:lnTo>
                  <a:pt x="3971712" y="0"/>
                </a:lnTo>
                <a:lnTo>
                  <a:pt x="6135300" y="0"/>
                </a:lnTo>
                <a:lnTo>
                  <a:pt x="6135300" y="6135298"/>
                </a:lnTo>
                <a:lnTo>
                  <a:pt x="0" y="6135298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2CE23D09-8BA3-4FEE-892D-ACE847DC0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050242" y="292975"/>
            <a:ext cx="5056735" cy="9206602"/>
          </a:xfrm>
          <a:custGeom>
            <a:avLst/>
            <a:gdLst>
              <a:gd name="connsiteX0" fmla="*/ 0 w 5053652"/>
              <a:gd name="connsiteY0" fmla="*/ 209273 h 9200989"/>
              <a:gd name="connsiteX1" fmla="*/ 209274 w 5053652"/>
              <a:gd name="connsiteY1" fmla="*/ 0 h 9200989"/>
              <a:gd name="connsiteX2" fmla="*/ 5053652 w 5053652"/>
              <a:gd name="connsiteY2" fmla="*/ 4844379 h 9200989"/>
              <a:gd name="connsiteX3" fmla="*/ 697042 w 5053652"/>
              <a:gd name="connsiteY3" fmla="*/ 9200989 h 9200989"/>
              <a:gd name="connsiteX4" fmla="*/ 0 w 5053652"/>
              <a:gd name="connsiteY4" fmla="*/ 9200989 h 920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3652" h="9200989">
                <a:moveTo>
                  <a:pt x="0" y="209273"/>
                </a:moveTo>
                <a:lnTo>
                  <a:pt x="209274" y="0"/>
                </a:lnTo>
                <a:lnTo>
                  <a:pt x="5053652" y="4844379"/>
                </a:lnTo>
                <a:lnTo>
                  <a:pt x="697042" y="9200989"/>
                </a:lnTo>
                <a:lnTo>
                  <a:pt x="0" y="9200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6BFBE7AA-40DE-4FE5-B385-5CA874501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6 w 5353835"/>
              <a:gd name="connsiteY0" fmla="*/ 5273742 h 5353835"/>
              <a:gd name="connsiteX1" fmla="*/ 4927602 w 5353835"/>
              <a:gd name="connsiteY1" fmla="*/ 5273742 h 5353835"/>
              <a:gd name="connsiteX2" fmla="*/ 4847509 w 5353835"/>
              <a:gd name="connsiteY2" fmla="*/ 5353835 h 5353835"/>
              <a:gd name="connsiteX3" fmla="*/ 770599 w 5353835"/>
              <a:gd name="connsiteY3" fmla="*/ 5353835 h 5353835"/>
              <a:gd name="connsiteX4" fmla="*/ 422575 w 5353835"/>
              <a:gd name="connsiteY4" fmla="*/ 80093 h 5353835"/>
              <a:gd name="connsiteX5" fmla="*/ 50266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47509 h 5353835"/>
              <a:gd name="connsiteX8" fmla="*/ 5273742 w 5353835"/>
              <a:gd name="connsiteY8" fmla="*/ 4927602 h 5353835"/>
              <a:gd name="connsiteX9" fmla="*/ 5273742 w 5353835"/>
              <a:gd name="connsiteY9" fmla="*/ 80093 h 5353835"/>
              <a:gd name="connsiteX10" fmla="*/ 0 w 5353835"/>
              <a:gd name="connsiteY10" fmla="*/ 502667 h 5353835"/>
              <a:gd name="connsiteX11" fmla="*/ 80093 w 5353835"/>
              <a:gd name="connsiteY11" fmla="*/ 422574 h 5353835"/>
              <a:gd name="connsiteX12" fmla="*/ 80093 w 5353835"/>
              <a:gd name="connsiteY12" fmla="*/ 4663329 h 5353835"/>
              <a:gd name="connsiteX13" fmla="*/ 0 w 5353835"/>
              <a:gd name="connsiteY13" fmla="*/ 4583236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6" y="5273742"/>
                </a:moveTo>
                <a:lnTo>
                  <a:pt x="4927602" y="5273742"/>
                </a:lnTo>
                <a:lnTo>
                  <a:pt x="4847509" y="5353835"/>
                </a:lnTo>
                <a:lnTo>
                  <a:pt x="770599" y="5353835"/>
                </a:lnTo>
                <a:close/>
                <a:moveTo>
                  <a:pt x="422575" y="80093"/>
                </a:moveTo>
                <a:lnTo>
                  <a:pt x="502668" y="0"/>
                </a:lnTo>
                <a:lnTo>
                  <a:pt x="5353835" y="0"/>
                </a:lnTo>
                <a:lnTo>
                  <a:pt x="5353835" y="4847509"/>
                </a:lnTo>
                <a:lnTo>
                  <a:pt x="5273742" y="4927602"/>
                </a:lnTo>
                <a:lnTo>
                  <a:pt x="5273742" y="80093"/>
                </a:lnTo>
                <a:close/>
                <a:moveTo>
                  <a:pt x="0" y="502667"/>
                </a:moveTo>
                <a:lnTo>
                  <a:pt x="80093" y="422574"/>
                </a:lnTo>
                <a:lnTo>
                  <a:pt x="80093" y="4663329"/>
                </a:lnTo>
                <a:lnTo>
                  <a:pt x="0" y="4583236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3" name="Google Shape;433;p61"/>
          <p:cNvSpPr txBox="1">
            <a:spLocks noGrp="1"/>
          </p:cNvSpPr>
          <p:nvPr>
            <p:ph type="ctrTitle"/>
          </p:nvPr>
        </p:nvSpPr>
        <p:spPr>
          <a:xfrm>
            <a:off x="1116701" y="2452526"/>
            <a:ext cx="4248318" cy="1952947"/>
          </a:xfrm>
          <a:prstGeom prst="rect">
            <a:avLst/>
          </a:prstGeom>
          <a:noFill/>
        </p:spPr>
        <p:txBody>
          <a:bodyPr spcFirstLastPara="1" vert="horz" lIns="121900" tIns="121900" rIns="121900" bIns="121900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US" sz="3600" b="1" dirty="0">
                <a:solidFill>
                  <a:srgbClr val="080808"/>
                </a:solidFill>
                <a:latin typeface="Montserrat"/>
                <a:ea typeface="Montserrat"/>
                <a:cs typeface="Montserrat"/>
                <a:sym typeface="Montserrat"/>
              </a:rPr>
              <a:t>Course Notebooks</a:t>
            </a:r>
          </a:p>
        </p:txBody>
      </p:sp>
      <p:sp>
        <p:nvSpPr>
          <p:cNvPr id="130" name="Isosceles Triangle 129">
            <a:extLst>
              <a:ext uri="{FF2B5EF4-FFF2-40B4-BE49-F238E27FC236}">
                <a16:creationId xmlns:a16="http://schemas.microsoft.com/office/drawing/2014/main" id="{41ACE746-85D5-45EE-8944-61B542B39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026569" y="0"/>
            <a:ext cx="3216074" cy="160803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Isosceles Triangle 131">
            <a:extLst>
              <a:ext uri="{FF2B5EF4-FFF2-40B4-BE49-F238E27FC236}">
                <a16:creationId xmlns:a16="http://schemas.microsoft.com/office/drawing/2014/main" id="{00BB3E03-CC38-4FA6-9A99-701C62D05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6059" y="4738109"/>
            <a:ext cx="4239780" cy="2119891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9F1553-73EB-7E46-94D0-F59F14B51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5CBE6EC-46EF-45D9-8E16-DCDC5917C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4720" y="0"/>
            <a:ext cx="1097280" cy="1097280"/>
            <a:chOff x="11094720" y="0"/>
            <a:chExt cx="1097280" cy="1097280"/>
          </a:xfrm>
        </p:grpSpPr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DEEDCD65-9740-4F34-BDF1-9C068E053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B3DA7FD-5CC0-46D1-9DFB-5BAF6BE24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067C983-ACB2-AB48-96DE-65D2B1B86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633" y="1046793"/>
            <a:ext cx="10354733" cy="547908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67BED70-A932-5A41-8478-2EC097218EFB}"/>
              </a:ext>
            </a:extLst>
          </p:cNvPr>
          <p:cNvSpPr txBox="1"/>
          <p:nvPr/>
        </p:nvSpPr>
        <p:spPr>
          <a:xfrm>
            <a:off x="186266" y="208388"/>
            <a:ext cx="7471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Initiate Anaconda and launch Jupyter Notebook.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2B207D-378E-7943-AECB-8F7A7A39C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8741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ABEA66-97D9-2E43-9100-2D93D7A81718}"/>
              </a:ext>
            </a:extLst>
          </p:cNvPr>
          <p:cNvSpPr/>
          <p:nvPr/>
        </p:nvSpPr>
        <p:spPr>
          <a:xfrm>
            <a:off x="643467" y="464067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nl-NL" sz="2800" b="1" dirty="0" err="1"/>
              <a:t>You</a:t>
            </a:r>
            <a:r>
              <a:rPr lang="nl-NL" sz="2800" b="1" dirty="0"/>
              <a:t> will </a:t>
            </a:r>
            <a:r>
              <a:rPr lang="nl-NL" sz="2800" b="1" dirty="0" err="1"/>
              <a:t>see</a:t>
            </a:r>
            <a:r>
              <a:rPr lang="nl-NL" sz="2800" b="1" dirty="0"/>
              <a:t> </a:t>
            </a:r>
            <a:r>
              <a:rPr lang="nl-NL" sz="2800" b="1" dirty="0" err="1"/>
              <a:t>the</a:t>
            </a:r>
            <a:r>
              <a:rPr lang="nl-NL" sz="2800" b="1" dirty="0"/>
              <a:t> </a:t>
            </a:r>
            <a:r>
              <a:rPr lang="nl-NL" sz="2800" b="1" dirty="0" err="1"/>
              <a:t>following</a:t>
            </a:r>
            <a:r>
              <a:rPr lang="nl-NL" sz="2800" b="1" dirty="0"/>
              <a:t> </a:t>
            </a:r>
            <a:r>
              <a:rPr lang="nl-NL" sz="2800" b="1" dirty="0" err="1"/>
              <a:t>Juypter</a:t>
            </a:r>
            <a:r>
              <a:rPr lang="en-US" sz="2800" b="1" dirty="0"/>
              <a:t> Notebook page open in your browser.</a:t>
            </a:r>
            <a:endParaRPr lang="en-US" sz="28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EAAA15C-6520-A445-8C93-742E78740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66" y="1485450"/>
            <a:ext cx="9209257" cy="46915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1A85A0-07A2-3140-A671-014A3E77A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7957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ABEA66-97D9-2E43-9100-2D93D7A81718}"/>
              </a:ext>
            </a:extLst>
          </p:cNvPr>
          <p:cNvSpPr/>
          <p:nvPr/>
        </p:nvSpPr>
        <p:spPr>
          <a:xfrm>
            <a:off x="491069" y="440265"/>
            <a:ext cx="11273199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/>
              <a:t>Click “</a:t>
            </a:r>
            <a:r>
              <a:rPr lang="en-US" sz="2800" b="1" i="1" dirty="0"/>
              <a:t>New </a:t>
            </a:r>
            <a:r>
              <a:rPr lang="en-US" sz="2800" b="1" i="1" dirty="0">
                <a:sym typeface="Wingdings" pitchFamily="2" charset="2"/>
              </a:rPr>
              <a:t> Python3</a:t>
            </a:r>
            <a:r>
              <a:rPr lang="en-US" sz="2800" b="1" dirty="0">
                <a:sym typeface="Wingdings" pitchFamily="2" charset="2"/>
              </a:rPr>
              <a:t>” to start with a new notebook file.</a:t>
            </a:r>
            <a:endParaRPr lang="en-US" sz="2800" b="1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78BFD123-00E5-9A49-B42B-535E435F4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07" y="1935308"/>
            <a:ext cx="11555520" cy="34539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4C7319-F5B7-7B4D-981C-4E2E1EBBE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468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5A885EAB-20D2-C942-B54A-66D3A5ADE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757" y="2136651"/>
            <a:ext cx="11884485" cy="261670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ABEA66-97D9-2E43-9100-2D93D7A81718}"/>
              </a:ext>
            </a:extLst>
          </p:cNvPr>
          <p:cNvSpPr/>
          <p:nvPr/>
        </p:nvSpPr>
        <p:spPr>
          <a:xfrm>
            <a:off x="385351" y="904872"/>
            <a:ext cx="114297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You will see an Untitled notebook page with an empty cell like the one below.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9F7739-4D48-AC42-B1F7-511E7290B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5564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BEFE42-1D11-4DA6-AE7C-5F73D992FB86}"/>
              </a:ext>
            </a:extLst>
          </p:cNvPr>
          <p:cNvSpPr txBox="1"/>
          <p:nvPr/>
        </p:nvSpPr>
        <p:spPr>
          <a:xfrm>
            <a:off x="643469" y="1782981"/>
            <a:ext cx="4008384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Two types of cells: </a:t>
            </a:r>
            <a:r>
              <a:rPr lang="en-US" sz="2000" b="1" dirty="0"/>
              <a:t>Markdown</a:t>
            </a:r>
            <a:r>
              <a:rPr lang="en-US" sz="2000" dirty="0"/>
              <a:t> and </a:t>
            </a:r>
            <a:r>
              <a:rPr lang="en-US" sz="2000" b="1" dirty="0"/>
              <a:t>Code</a:t>
            </a:r>
            <a:r>
              <a:rPr lang="en-US" sz="2000" dirty="0"/>
              <a:t> cells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- Markdown cells : For text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- Code cells: For python code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Content Placeholder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34D45FE-F685-4970-87DA-8DE1E6C4C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8590" y="1371600"/>
            <a:ext cx="6561200" cy="4773273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5578E09-29EA-D440-B826-27F46F64E5C7}"/>
              </a:ext>
            </a:extLst>
          </p:cNvPr>
          <p:cNvSpPr/>
          <p:nvPr/>
        </p:nvSpPr>
        <p:spPr>
          <a:xfrm>
            <a:off x="507030" y="562813"/>
            <a:ext cx="4592347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800" b="1" dirty="0"/>
              <a:t>CELLS IN JUPYTER NOTEBOOK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9B2CEB-18F7-CD41-8999-A0F52F907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26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AB3BD2-E240-41C7-9A7C-B32DE912E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RUN PYTHON</a:t>
            </a:r>
            <a:br>
              <a:rPr lang="en-US" sz="2800" b="1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</a:br>
            <a:endParaRPr lang="en-US" sz="2800" b="1" kern="1200" dirty="0">
              <a:solidFill>
                <a:schemeClr val="tx1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C62328-6738-DD42-8007-B1D1A96582FA}"/>
              </a:ext>
            </a:extLst>
          </p:cNvPr>
          <p:cNvSpPr txBox="1"/>
          <p:nvPr/>
        </p:nvSpPr>
        <p:spPr>
          <a:xfrm>
            <a:off x="1014060" y="1417261"/>
            <a:ext cx="10261598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Write some code in a code cell (the default one) and click the “run (play) button” (shortcut: “</a:t>
            </a:r>
            <a:r>
              <a:rPr lang="en-US" sz="2000" i="1" dirty="0" err="1"/>
              <a:t>Ctrl+Enter</a:t>
            </a:r>
            <a:r>
              <a:rPr lang="en-US" sz="2000" i="1" dirty="0"/>
              <a:t>”</a:t>
            </a:r>
            <a:r>
              <a:rPr lang="en-US" sz="2000" dirty="0"/>
              <a:t>).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684C0AD-F3FC-4BD3-8DB6-FC5C25C81F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9494" y="2912534"/>
            <a:ext cx="9822684" cy="271560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3CA2002B-D080-FA41-8376-DA9D110F3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2485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4C015-FF99-4598-B931-0AE50B1ED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022" y="989896"/>
            <a:ext cx="10812948" cy="1135737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In the Jupyter Notebook dashboard, there is a tab named “</a:t>
            </a:r>
            <a:r>
              <a:rPr lang="en-US" sz="2000" i="1" dirty="0">
                <a:latin typeface="+mn-lt"/>
              </a:rPr>
              <a:t>Running</a:t>
            </a:r>
            <a:r>
              <a:rPr lang="en-US" sz="2000" dirty="0">
                <a:latin typeface="+mn-lt"/>
              </a:rPr>
              <a:t>” that shows all running notebooks (i.e. kernels) and allows shutting them down (by clicking on a “</a:t>
            </a:r>
            <a:r>
              <a:rPr lang="en-US" sz="2000" i="1" dirty="0">
                <a:latin typeface="+mn-lt"/>
              </a:rPr>
              <a:t>Shutdown</a:t>
            </a:r>
            <a:r>
              <a:rPr lang="en-US" sz="2000" dirty="0">
                <a:latin typeface="+mn-lt"/>
              </a:rPr>
              <a:t>” button).</a:t>
            </a:r>
            <a:endParaRPr lang="nl-NL" sz="2000" dirty="0">
              <a:latin typeface="+mn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D36A50-06BE-4A2F-8D6E-40CEBB90E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21" y="2500356"/>
            <a:ext cx="11589538" cy="278148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724F874-E407-41A5-918C-1CF5DF526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1097280" cy="1097280"/>
            <a:chOff x="11094720" y="0"/>
            <a:chExt cx="1097280" cy="1097280"/>
          </a:xfrm>
        </p:grpSpPr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EBB12D3E-DD63-469B-A687-14E38AE471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CC10F17-490D-41AE-9B38-7F39AF738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8D6E3B-FFED-480F-941D-FE376375B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1C59C02-195E-8A4C-8CA3-1C651B30AA93}"/>
              </a:ext>
            </a:extLst>
          </p:cNvPr>
          <p:cNvSpPr txBox="1"/>
          <p:nvPr/>
        </p:nvSpPr>
        <p:spPr>
          <a:xfrm>
            <a:off x="1097280" y="381986"/>
            <a:ext cx="2388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“Running” TAB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C65AAEA-C88C-E34D-9205-E1889F1A8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065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297797-5C89-4791-8204-AB071FA1F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C9151-2AB1-40C4-9C16-8CA423DF8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8274" y="643467"/>
            <a:ext cx="9935452" cy="5571065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sz="3200" b="1" dirty="0"/>
              <a:t>WHY </a:t>
            </a:r>
            <a:r>
              <a:rPr lang="en-US" sz="3200" b="1" i="1" dirty="0"/>
              <a:t>JUPYTER NOTEBOOK </a:t>
            </a:r>
            <a:r>
              <a:rPr lang="en-US" sz="3200" b="1" dirty="0"/>
              <a:t>?</a:t>
            </a:r>
          </a:p>
          <a:p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Allow for interactive use.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Can combine text, code, and plots easily.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i="1" dirty="0"/>
              <a:t>Jupyter notebook </a:t>
            </a:r>
            <a:r>
              <a:rPr lang="en-US" sz="2400" dirty="0"/>
              <a:t>allows you to do fancy things. For instance :</a:t>
            </a:r>
          </a:p>
          <a:p>
            <a:pPr marL="0" indent="0">
              <a:buNone/>
            </a:pPr>
            <a:r>
              <a:rPr lang="en-US" sz="2400" dirty="0"/>
              <a:t>	Simply hit the “</a:t>
            </a:r>
            <a:r>
              <a:rPr lang="en-US" sz="2400" i="1" dirty="0"/>
              <a:t>Tab</a:t>
            </a:r>
            <a:r>
              <a:rPr lang="en-US" sz="2400" dirty="0"/>
              <a:t>” key while writing code. This will open a menu with 	suggestions.  Hit “</a:t>
            </a:r>
            <a:r>
              <a:rPr lang="en-US" sz="2400" i="1" dirty="0"/>
              <a:t>Enter</a:t>
            </a:r>
            <a:r>
              <a:rPr lang="en-US" sz="2400" dirty="0"/>
              <a:t>” to choose the suggestion.</a:t>
            </a:r>
            <a:endParaRPr lang="en-US" dirty="0"/>
          </a:p>
          <a:p>
            <a:pPr marL="285750" indent="-285750"/>
            <a:r>
              <a:rPr lang="en-US" sz="2400" dirty="0"/>
              <a:t>Help if you type "</a:t>
            </a:r>
            <a:r>
              <a:rPr lang="en-US" sz="2400" i="1" dirty="0"/>
              <a:t>?</a:t>
            </a:r>
            <a:r>
              <a:rPr lang="en-US" sz="2400" dirty="0"/>
              <a:t>" (example in next cell)</a:t>
            </a:r>
          </a:p>
          <a:p>
            <a:pPr marL="285750" indent="-285750"/>
            <a:r>
              <a:rPr lang="en-US" sz="2400" dirty="0"/>
              <a:t>Magic cells like "</a:t>
            </a:r>
            <a:r>
              <a:rPr lang="en-US" sz="2400" i="1" dirty="0"/>
              <a:t>%matplotlib inline</a:t>
            </a:r>
            <a:r>
              <a:rPr lang="en-US" sz="2400" dirty="0"/>
              <a:t>" makes the plot inside the notebooks.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Shortcuts: “</a:t>
            </a:r>
            <a:r>
              <a:rPr lang="en-US" sz="2400" i="1" dirty="0" err="1"/>
              <a:t>Ctrl+Enter</a:t>
            </a:r>
            <a:r>
              <a:rPr lang="en-US" sz="2400" i="1" dirty="0"/>
              <a:t>”</a:t>
            </a:r>
            <a:r>
              <a:rPr lang="en-US" sz="2400" dirty="0"/>
              <a:t>: Run cell. “</a:t>
            </a:r>
            <a:r>
              <a:rPr lang="en-US" sz="2400" i="1" dirty="0" err="1"/>
              <a:t>Shift+Enter</a:t>
            </a:r>
            <a:r>
              <a:rPr lang="en-US" sz="2400" i="1" dirty="0"/>
              <a:t>”</a:t>
            </a:r>
            <a:r>
              <a:rPr lang="en-US" sz="2400" dirty="0"/>
              <a:t>: Run cell and go to the next one.</a:t>
            </a:r>
            <a:endParaRPr lang="en-US" sz="2400" dirty="0">
              <a:hlinkClick r:id="rId2"/>
            </a:endParaRPr>
          </a:p>
          <a:p>
            <a:r>
              <a:rPr lang="en-US" sz="2400" dirty="0"/>
              <a:t>Check the link below for other useful tricks :</a:t>
            </a:r>
          </a:p>
          <a:p>
            <a:pPr marL="0" indent="0">
              <a:buNone/>
            </a:pPr>
            <a:r>
              <a:rPr lang="en-US" sz="2200" dirty="0">
                <a:hlinkClick r:id="rId2"/>
              </a:rPr>
              <a:t>https://towardsdatascience.com/15-tips-and-tricks-to-use-jupyter-notebook-more-efficiently-ef05ede4e4b9</a:t>
            </a:r>
            <a:endParaRPr lang="en-US" sz="2200" dirty="0"/>
          </a:p>
          <a:p>
            <a:endParaRPr lang="nl-NL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9CA2F2-A3DE-2D49-91FB-9795E9FA0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0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7E6C1-7EB1-43DD-A0C9-AB7F16136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0015" y="2596294"/>
            <a:ext cx="8966469" cy="31701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ea typeface="Montserrat"/>
                <a:cs typeface="Montserrat"/>
                <a:sym typeface="Montserrat"/>
              </a:rPr>
              <a:t>This workshop in particular is geared towards people </a:t>
            </a:r>
            <a:r>
              <a:rPr lang="en-US" sz="3600" b="1" u="sng" dirty="0">
                <a:solidFill>
                  <a:srgbClr val="FF0000"/>
                </a:solidFill>
                <a:ea typeface="Montserrat"/>
                <a:cs typeface="Montserrat"/>
                <a:sym typeface="Montserrat"/>
              </a:rPr>
              <a:t>new to programming</a:t>
            </a:r>
            <a:r>
              <a:rPr lang="en-US" sz="3600" b="1" dirty="0">
                <a:ea typeface="Montserrat"/>
                <a:cs typeface="Montserrat"/>
                <a:sym typeface="Montserrat"/>
              </a:rPr>
              <a:t>.</a:t>
            </a:r>
          </a:p>
          <a:p>
            <a:endParaRPr lang="nl-NL" sz="2000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3D5662-BC9A-9442-B16A-67C49524A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90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12FB12AE-71D1-47FD-9AC3-EE2C07424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9">
            <a:extLst>
              <a:ext uri="{FF2B5EF4-FFF2-40B4-BE49-F238E27FC236}">
                <a16:creationId xmlns:a16="http://schemas.microsoft.com/office/drawing/2014/main" id="{64853C7E-3CBA-4464-865F-6044D94B1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338487" y="2994212"/>
            <a:ext cx="1345385" cy="668410"/>
          </a:xfrm>
          <a:custGeom>
            <a:avLst/>
            <a:gdLst>
              <a:gd name="connsiteX0" fmla="*/ 0 w 1345385"/>
              <a:gd name="connsiteY0" fmla="*/ 668410 h 668410"/>
              <a:gd name="connsiteX1" fmla="*/ 672692 w 1345385"/>
              <a:gd name="connsiteY1" fmla="*/ 0 h 668410"/>
              <a:gd name="connsiteX2" fmla="*/ 1345385 w 1345385"/>
              <a:gd name="connsiteY2" fmla="*/ 668410 h 66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5385" h="668410">
                <a:moveTo>
                  <a:pt x="0" y="668410"/>
                </a:moveTo>
                <a:lnTo>
                  <a:pt x="672692" y="0"/>
                </a:lnTo>
                <a:lnTo>
                  <a:pt x="1345385" y="66841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55EFEC59-B929-4851-9DEF-9106F2797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3480" y="2760304"/>
            <a:ext cx="418137" cy="41813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6C132392-D5FF-4588-8FA1-5BAD77BF6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508836" y="4124955"/>
            <a:ext cx="635336" cy="63533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C7EAC045-695C-4E73-9B7C-AFD6FB22D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36522" y="4621062"/>
            <a:ext cx="224347" cy="22434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17">
            <a:extLst>
              <a:ext uri="{FF2B5EF4-FFF2-40B4-BE49-F238E27FC236}">
                <a16:creationId xmlns:a16="http://schemas.microsoft.com/office/drawing/2014/main" id="{404A7A3A-BEAE-4BC6-A163-5D0E5F8C4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10175676" y="5597890"/>
            <a:ext cx="2982940" cy="14819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12ED3B7D-405D-4DFA-8608-B6DE74671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46240" y="5280494"/>
            <a:ext cx="841505" cy="84150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E230B82-AC0C-D547-87CD-71DFA629F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37" y="622301"/>
            <a:ext cx="10946089" cy="289283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  <a:ea typeface="Montserrat"/>
                <a:cs typeface="Montserrat"/>
                <a:sym typeface="Montserrat"/>
              </a:rPr>
              <a:t>First let's see which one: </a:t>
            </a:r>
            <a:br>
              <a:rPr lang="en-US" b="1" dirty="0">
                <a:latin typeface="+mn-lt"/>
                <a:ea typeface="Montserrat"/>
                <a:cs typeface="Montserrat"/>
                <a:sym typeface="Montserrat"/>
              </a:rPr>
            </a:br>
            <a:br>
              <a:rPr lang="en" b="1" dirty="0">
                <a:latin typeface="+mn-lt"/>
                <a:ea typeface="Montserrat"/>
                <a:cs typeface="Montserrat"/>
                <a:sym typeface="Montserrat"/>
              </a:rPr>
            </a:br>
            <a:r>
              <a:rPr lang="en" sz="4000" b="1" i="1" dirty="0">
                <a:latin typeface="+mn-lt"/>
                <a:ea typeface="Montserrat"/>
                <a:cs typeface="Montserrat"/>
                <a:sym typeface="Montserrat"/>
              </a:rPr>
              <a:t>Python 2</a:t>
            </a:r>
            <a:r>
              <a:rPr lang="en" sz="4000" b="1" dirty="0">
                <a:latin typeface="+mn-lt"/>
                <a:ea typeface="Montserrat"/>
                <a:cs typeface="Montserrat"/>
                <a:sym typeface="Montserrat"/>
              </a:rPr>
              <a:t> </a:t>
            </a:r>
            <a:r>
              <a:rPr lang="en" sz="4000" dirty="0">
                <a:latin typeface="+mn-lt"/>
                <a:ea typeface="Montserrat"/>
                <a:cs typeface="Montserrat"/>
                <a:sym typeface="Montserrat"/>
              </a:rPr>
              <a:t>vs</a:t>
            </a:r>
            <a:r>
              <a:rPr lang="en" sz="4000" b="1" dirty="0">
                <a:latin typeface="+mn-lt"/>
                <a:ea typeface="Montserrat"/>
                <a:cs typeface="Montserrat"/>
                <a:sym typeface="Montserrat"/>
              </a:rPr>
              <a:t> </a:t>
            </a:r>
            <a:r>
              <a:rPr lang="en" sz="4000" b="1" i="1" dirty="0">
                <a:latin typeface="+mn-lt"/>
                <a:ea typeface="Montserrat"/>
                <a:cs typeface="Montserrat"/>
                <a:sym typeface="Montserrat"/>
              </a:rPr>
              <a:t>Python 3</a:t>
            </a:r>
            <a:endParaRPr lang="nl-NL" sz="4000" i="1" dirty="0">
              <a:latin typeface="+mn-lt"/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9D797A9-20B2-DB47-980A-641DADC1D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950" y="3451481"/>
            <a:ext cx="6388100" cy="284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94F7B7-8622-1C48-8204-CC61E4277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1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60F8D-6B90-8A4F-91F5-A420B8C86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022" y="712480"/>
            <a:ext cx="6471722" cy="5151872"/>
          </a:xfrm>
        </p:spPr>
        <p:txBody>
          <a:bodyPr>
            <a:normAutofit fontScale="92500"/>
          </a:bodyPr>
          <a:lstStyle/>
          <a:p>
            <a:pPr marL="44450" indent="0">
              <a:spcBef>
                <a:spcPts val="0"/>
              </a:spcBef>
              <a:buClr>
                <a:srgbClr val="434343"/>
              </a:buClr>
              <a:buSzPts val="2900"/>
              <a:buNone/>
            </a:pPr>
            <a:endParaRPr lang="en-US" sz="2400" dirty="0">
              <a:sym typeface="Montserrat"/>
            </a:endParaRPr>
          </a:p>
          <a:p>
            <a:pPr marL="457200" indent="-412750"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●"/>
            </a:pPr>
            <a:endParaRPr lang="en-US" sz="24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indent="-412750"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-US" sz="2400" dirty="0">
                <a:latin typeface="Montserrat"/>
                <a:sym typeface="Montserrat"/>
              </a:rPr>
              <a:t>Now every major external python package has been updated to support Python 3!</a:t>
            </a:r>
            <a:r>
              <a:rPr lang="en-US" sz="24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marL="457200" indent="-412750"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●"/>
            </a:pPr>
            <a:endParaRPr lang="en-US" sz="24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indent="-412750"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●"/>
            </a:pPr>
            <a:endParaRPr lang="en-US" sz="24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indent="-412750"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-US" sz="2400" dirty="0">
                <a:latin typeface="Montserrat"/>
                <a:ea typeface="Montserrat"/>
                <a:cs typeface="Montserrat"/>
                <a:sym typeface="Montserrat"/>
              </a:rPr>
              <a:t>This workshop now focuses on Python 3.</a:t>
            </a:r>
          </a:p>
          <a:p>
            <a:pPr marL="457200" indent="-412750"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●"/>
            </a:pPr>
            <a:endParaRPr lang="en-US" sz="2400" dirty="0">
              <a:latin typeface="Montserrat"/>
              <a:sym typeface="Montserrat"/>
            </a:endParaRPr>
          </a:p>
          <a:p>
            <a:pPr marL="457200" indent="-412750"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●"/>
            </a:pPr>
            <a:endParaRPr lang="en-US" sz="24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indent="-412750"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●"/>
            </a:pPr>
            <a:endParaRPr lang="en-US" sz="24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indent="-412750"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-US" sz="2400" dirty="0">
                <a:latin typeface="Montserrat"/>
                <a:ea typeface="Montserrat"/>
                <a:cs typeface="Montserrat"/>
                <a:sym typeface="Montserrat"/>
              </a:rPr>
              <a:t>If need be, going back to Python 2 syntax is a very easy jump once you know Python 3.</a:t>
            </a:r>
          </a:p>
          <a:p>
            <a:pPr marL="457200" indent="-412750"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●"/>
            </a:pPr>
            <a:endParaRPr lang="en-US" sz="24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indent="-412750"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-US" sz="2400" dirty="0">
                <a:latin typeface="Montserrat"/>
                <a:ea typeface="Montserrat"/>
                <a:cs typeface="Montserrat"/>
                <a:sym typeface="Montserrat"/>
              </a:rPr>
              <a:t>Python 3 is indeed the future of Python.</a:t>
            </a:r>
          </a:p>
          <a:p>
            <a:endParaRPr lang="en-US" sz="20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D0D8727A-5168-874F-BC36-339DE62FB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744" y="3031848"/>
            <a:ext cx="4820922" cy="145387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C739CF7-A09D-5543-9585-B8A8249AA4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73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Rectangle 87">
            <a:extLst>
              <a:ext uri="{FF2B5EF4-FFF2-40B4-BE49-F238E27FC236}">
                <a16:creationId xmlns:a16="http://schemas.microsoft.com/office/drawing/2014/main" id="{61B2441C-7AFE-43A7-87FE-3356A8078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4" name="Rectangle 89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5" name="Freeform: Shape 91">
            <a:extLst>
              <a:ext uri="{FF2B5EF4-FFF2-40B4-BE49-F238E27FC236}">
                <a16:creationId xmlns:a16="http://schemas.microsoft.com/office/drawing/2014/main" id="{49F1A7E4-819D-4D21-8E8B-32671A9F9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7 w 5353835"/>
              <a:gd name="connsiteY0" fmla="*/ 5273742 h 5353835"/>
              <a:gd name="connsiteX1" fmla="*/ 4938299 w 5353835"/>
              <a:gd name="connsiteY1" fmla="*/ 5273742 h 5353835"/>
              <a:gd name="connsiteX2" fmla="*/ 4858206 w 5353835"/>
              <a:gd name="connsiteY2" fmla="*/ 5353835 h 5353835"/>
              <a:gd name="connsiteX3" fmla="*/ 770600 w 5353835"/>
              <a:gd name="connsiteY3" fmla="*/ 5353835 h 5353835"/>
              <a:gd name="connsiteX4" fmla="*/ 433255 w 5353835"/>
              <a:gd name="connsiteY4" fmla="*/ 80093 h 5353835"/>
              <a:gd name="connsiteX5" fmla="*/ 51334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58206 h 5353835"/>
              <a:gd name="connsiteX8" fmla="*/ 5273742 w 5353835"/>
              <a:gd name="connsiteY8" fmla="*/ 4938299 h 5353835"/>
              <a:gd name="connsiteX9" fmla="*/ 5273742 w 5353835"/>
              <a:gd name="connsiteY9" fmla="*/ 80093 h 5353835"/>
              <a:gd name="connsiteX10" fmla="*/ 0 w 5353835"/>
              <a:gd name="connsiteY10" fmla="*/ 513348 h 5353835"/>
              <a:gd name="connsiteX11" fmla="*/ 80093 w 5353835"/>
              <a:gd name="connsiteY11" fmla="*/ 433255 h 5353835"/>
              <a:gd name="connsiteX12" fmla="*/ 80093 w 5353835"/>
              <a:gd name="connsiteY12" fmla="*/ 4663328 h 5353835"/>
              <a:gd name="connsiteX13" fmla="*/ 0 w 5353835"/>
              <a:gd name="connsiteY13" fmla="*/ 4583235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1" name="Google Shape;211;p33"/>
          <p:cNvSpPr txBox="1">
            <a:spLocks noGrp="1"/>
          </p:cNvSpPr>
          <p:nvPr>
            <p:ph type="ctrTitle"/>
          </p:nvPr>
        </p:nvSpPr>
        <p:spPr>
          <a:xfrm>
            <a:off x="810009" y="2314608"/>
            <a:ext cx="4727777" cy="2228783"/>
          </a:xfrm>
          <a:prstGeom prst="rect">
            <a:avLst/>
          </a:prstGeom>
          <a:noFill/>
        </p:spPr>
        <p:txBody>
          <a:bodyPr spcFirstLastPara="1" vert="horz" lIns="121900" tIns="121900" rIns="121900" bIns="121900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US" sz="4400" b="1" dirty="0">
                <a:solidFill>
                  <a:srgbClr val="080808"/>
                </a:solidFill>
                <a:latin typeface="+mn-lt"/>
                <a:ea typeface="Montserrat"/>
                <a:cs typeface="Montserrat"/>
                <a:sym typeface="Montserrat"/>
              </a:rPr>
              <a:t>Python Overview</a:t>
            </a:r>
          </a:p>
        </p:txBody>
      </p:sp>
      <p:sp>
        <p:nvSpPr>
          <p:cNvPr id="216" name="Rectangle 93">
            <a:extLst>
              <a:ext uri="{FF2B5EF4-FFF2-40B4-BE49-F238E27FC236}">
                <a16:creationId xmlns:a16="http://schemas.microsoft.com/office/drawing/2014/main" id="{EEF31B1A-1BB2-47DE-B18A-424413A9D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172051" y="1189367"/>
            <a:ext cx="1827638" cy="18276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7" name="Rectangle 95">
            <a:extLst>
              <a:ext uri="{FF2B5EF4-FFF2-40B4-BE49-F238E27FC236}">
                <a16:creationId xmlns:a16="http://schemas.microsoft.com/office/drawing/2014/main" id="{B9FDBB0E-6648-40FA-8EA9-F5E39D798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599177" y="1361513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Freeform: Shape 97">
            <a:extLst>
              <a:ext uri="{FF2B5EF4-FFF2-40B4-BE49-F238E27FC236}">
                <a16:creationId xmlns:a16="http://schemas.microsoft.com/office/drawing/2014/main" id="{B1ECBAC9-8FF8-4D44-BD49-6B81C381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951582" y="-621194"/>
            <a:ext cx="2495927" cy="1767670"/>
          </a:xfrm>
          <a:custGeom>
            <a:avLst/>
            <a:gdLst>
              <a:gd name="connsiteX0" fmla="*/ 0 w 2495927"/>
              <a:gd name="connsiteY0" fmla="*/ 1767670 h 1767670"/>
              <a:gd name="connsiteX1" fmla="*/ 1767670 w 2495927"/>
              <a:gd name="connsiteY1" fmla="*/ 0 h 1767670"/>
              <a:gd name="connsiteX2" fmla="*/ 2495927 w 2495927"/>
              <a:gd name="connsiteY2" fmla="*/ 728256 h 1767670"/>
              <a:gd name="connsiteX3" fmla="*/ 2495927 w 2495927"/>
              <a:gd name="connsiteY3" fmla="*/ 1767670 h 1767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5927" h="1767670">
                <a:moveTo>
                  <a:pt x="0" y="1767670"/>
                </a:moveTo>
                <a:lnTo>
                  <a:pt x="1767670" y="0"/>
                </a:lnTo>
                <a:lnTo>
                  <a:pt x="2495927" y="728256"/>
                </a:lnTo>
                <a:lnTo>
                  <a:pt x="2495927" y="176767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9" name="Rectangle 99">
            <a:extLst>
              <a:ext uri="{FF2B5EF4-FFF2-40B4-BE49-F238E27FC236}">
                <a16:creationId xmlns:a16="http://schemas.microsoft.com/office/drawing/2014/main" id="{530F234A-713C-4B90-B43E-8F10C8B67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36578" y="419910"/>
            <a:ext cx="1130961" cy="113096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0" name="Rectangle 101">
            <a:extLst>
              <a:ext uri="{FF2B5EF4-FFF2-40B4-BE49-F238E27FC236}">
                <a16:creationId xmlns:a16="http://schemas.microsoft.com/office/drawing/2014/main" id="{3D9E8922-1B3D-4020-A05C-C539C0C55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135024" y="4167722"/>
            <a:ext cx="1079965" cy="107996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8064EBB-920B-4259-AC3A-6F286FAF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011922" y="4095164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2329D9A-3D48-4B69-939D-2A480F14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5097" y="3345077"/>
            <a:ext cx="1316404" cy="1316404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D5CC4CB-7B78-480A-A0AE-A8A35C08E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17113" y="4226109"/>
            <a:ext cx="586534" cy="586534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C580C66-5435-4F00-873E-679D3D504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241090" y="5965012"/>
            <a:ext cx="696678" cy="69667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Isosceles Triangle 111">
            <a:extLst>
              <a:ext uri="{FF2B5EF4-FFF2-40B4-BE49-F238E27FC236}">
                <a16:creationId xmlns:a16="http://schemas.microsoft.com/office/drawing/2014/main" id="{B4AFD177-1A38-4FAE-87D4-840AE22C86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85870" y="5837885"/>
            <a:ext cx="2055357" cy="1027679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45F8830-28CF-4748-8C7F-C27C54941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87F69AB-2350-44E3-9076-00265B93F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1"/>
            <a:ext cx="972709" cy="1935307"/>
            <a:chOff x="10918968" y="713127"/>
            <a:chExt cx="1273032" cy="2532832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D70652AA-1C81-481C-856B-903714375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Isosceles Triangle 108">
              <a:extLst>
                <a:ext uri="{FF2B5EF4-FFF2-40B4-BE49-F238E27FC236}">
                  <a16:creationId xmlns:a16="http://schemas.microsoft.com/office/drawing/2014/main" id="{A2FF99B6-37BA-4650-B01D-799F02E31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7" name="Google Shape;227;p35"/>
          <p:cNvSpPr txBox="1"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spcBef>
                <a:spcPct val="0"/>
              </a:spcBef>
              <a:buClr>
                <a:srgbClr val="434343"/>
              </a:buClr>
              <a:buSzPts val="2900"/>
            </a:pP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Montserrat"/>
              </a:rPr>
              <a:t>Brief History of Python</a:t>
            </a:r>
          </a:p>
        </p:txBody>
      </p:sp>
      <p:pic>
        <p:nvPicPr>
          <p:cNvPr id="3" name="Picture 2" descr="A couple of men smiling&#10;&#10;Description automatically generated with low confidence">
            <a:extLst>
              <a:ext uri="{FF2B5EF4-FFF2-40B4-BE49-F238E27FC236}">
                <a16:creationId xmlns:a16="http://schemas.microsoft.com/office/drawing/2014/main" id="{F1B8A820-5121-4249-B3A6-F621471AE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782981"/>
            <a:ext cx="6253214" cy="3533065"/>
          </a:xfrm>
          <a:prstGeom prst="rect">
            <a:avLst/>
          </a:prstGeom>
        </p:spPr>
      </p:pic>
      <p:sp>
        <p:nvSpPr>
          <p:cNvPr id="228" name="Google Shape;228;p35"/>
          <p:cNvSpPr txBox="1">
            <a:spLocks noGrp="1"/>
          </p:cNvSpPr>
          <p:nvPr>
            <p:ph type="body" idx="1"/>
          </p:nvPr>
        </p:nvSpPr>
        <p:spPr>
          <a:xfrm>
            <a:off x="6388446" y="1457471"/>
            <a:ext cx="5297727" cy="5130684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 lnSpcReduction="10000"/>
          </a:bodyPr>
          <a:lstStyle/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sz="3200" dirty="0">
                <a:sym typeface="Montserrat"/>
              </a:rPr>
              <a:t>Created in 1990 by Guido van Rossum</a:t>
            </a: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endParaRPr lang="en-US" sz="3200" dirty="0">
              <a:sym typeface="Montserrat"/>
            </a:endParaRP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endParaRPr lang="en-US" sz="3200" dirty="0">
              <a:sym typeface="Montserrat"/>
            </a:endParaRP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sz="3200" dirty="0">
                <a:sym typeface="Montserrat"/>
              </a:rPr>
              <a:t>Python 3 released in 2008</a:t>
            </a: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endParaRPr lang="en-US" sz="3200" dirty="0">
              <a:sym typeface="Montserrat"/>
            </a:endParaRP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endParaRPr lang="en-US" sz="3200" dirty="0">
              <a:sym typeface="Montserrat"/>
            </a:endParaRP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sz="3200" dirty="0">
                <a:sym typeface="Montserrat"/>
              </a:rPr>
              <a:t>Specifically designed as an easy-to-use language</a:t>
            </a: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endParaRPr lang="en-US" sz="3200" dirty="0">
              <a:sym typeface="Montserrat"/>
            </a:endParaRPr>
          </a:p>
          <a:p>
            <a:pPr marL="990570" lvl="1" indent="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None/>
            </a:pPr>
            <a:endParaRPr lang="en-US" sz="2000" dirty="0">
              <a:sym typeface="Montserrat"/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EA7D759-6BEF-4CBD-A325-BCFA77832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112" name="Isosceles Triangle 111">
              <a:extLst>
                <a:ext uri="{FF2B5EF4-FFF2-40B4-BE49-F238E27FC236}">
                  <a16:creationId xmlns:a16="http://schemas.microsoft.com/office/drawing/2014/main" id="{317405EC-53E3-473A-8B42-B9475D057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C03F2370-11B5-4E16-8AE5-B4854408B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EAEFD80-FF56-464E-8633-D248FC2319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55A30459A1D645AB4AEADCCAD0ED71" ma:contentTypeVersion="0" ma:contentTypeDescription="Create a new document." ma:contentTypeScope="" ma:versionID="aa5d5de3a04010fc2a8080e17e5cf98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e705f2ad2cb532fadeff70f6c1d59f4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CF98869-093C-4B52-98E1-3619E099F06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BE950C0-E305-4BE1-B5FE-326702B9CDE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CE3B483-93FF-49A5-B836-34BF211261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</TotalTime>
  <Words>1488</Words>
  <Application>Microsoft Macintosh PowerPoint</Application>
  <PresentationFormat>Widescreen</PresentationFormat>
  <Paragraphs>240</Paragraphs>
  <Slides>48</Slides>
  <Notes>25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Montserrat</vt:lpstr>
      <vt:lpstr>Office Theme</vt:lpstr>
      <vt:lpstr>PowerPoint Presentation</vt:lpstr>
      <vt:lpstr>How is your programming skill? </vt:lpstr>
      <vt:lpstr>https://www.mentimeter.com/s/2c3817841872ff05dd4d8d8c101e7094/60e73b8a9081/edit </vt:lpstr>
      <vt:lpstr>PowerPoint Presentation</vt:lpstr>
      <vt:lpstr>PowerPoint Presentation</vt:lpstr>
      <vt:lpstr>First let's see which one:   Python 2 vs Python 3</vt:lpstr>
      <vt:lpstr>PowerPoint Presentation</vt:lpstr>
      <vt:lpstr>Python Overview</vt:lpstr>
      <vt:lpstr>Brief History of 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Installing 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Select the installer as per your operating system. </vt:lpstr>
      <vt:lpstr>In case, you have trouble installing</vt:lpstr>
      <vt:lpstr>PowerPoint Presentation</vt:lpstr>
      <vt:lpstr>try.jupyter.org Click “Try JupyterLab”</vt:lpstr>
      <vt:lpstr>Once you’ve landed in the Launcher page, you can start working on your own file by clicking:   “File  New  e.g. Notebook”</vt:lpstr>
      <vt:lpstr>PowerPoint Presentation</vt:lpstr>
      <vt:lpstr>https://colab.research.google.com/</vt:lpstr>
      <vt:lpstr>PowerPoint Presentation</vt:lpstr>
      <vt:lpstr>PowerPoint Presentation</vt:lpstr>
      <vt:lpstr>Running Python Code</vt:lpstr>
      <vt:lpstr>PowerPoint Presentation</vt:lpstr>
      <vt:lpstr>PowerPoint Presentation</vt:lpstr>
      <vt:lpstr>Sublime Text  </vt:lpstr>
      <vt:lpstr>PowerPoint Presentation</vt:lpstr>
      <vt:lpstr>PowerPoint Presentation</vt:lpstr>
      <vt:lpstr>PowerPoint Presentation</vt:lpstr>
      <vt:lpstr>PowerPoint Presentation</vt:lpstr>
      <vt:lpstr>Course Notebooks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RUN PYTHON </vt:lpstr>
      <vt:lpstr>In the Jupyter Notebook dashboard, there is a tab named “Running” that shows all running notebooks (i.e. kernels) and allows shutting them down (by clicking on a “Shutdown” button).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Shafiee Kamalabad, M. (Mahdi)</dc:creator>
  <cp:lastModifiedBy>Kyuri Park</cp:lastModifiedBy>
  <cp:revision>66</cp:revision>
  <dcterms:created xsi:type="dcterms:W3CDTF">2021-11-10T09:19:26Z</dcterms:created>
  <dcterms:modified xsi:type="dcterms:W3CDTF">2023-01-26T16:58:11Z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0x010100E655A30459A1D645AB4AEADCCAD0ED71</vt:lpwstr>
  </property>
</Properties>
</file>